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09"/>
  </p:notesMasterIdLst>
  <p:sldIdLst>
    <p:sldId id="324" r:id="rId2"/>
    <p:sldId id="628" r:id="rId3"/>
    <p:sldId id="629" r:id="rId4"/>
    <p:sldId id="631" r:id="rId5"/>
    <p:sldId id="632" r:id="rId6"/>
    <p:sldId id="633" r:id="rId7"/>
    <p:sldId id="635" r:id="rId8"/>
    <p:sldId id="634" r:id="rId9"/>
    <p:sldId id="636" r:id="rId10"/>
    <p:sldId id="637" r:id="rId11"/>
    <p:sldId id="639" r:id="rId12"/>
    <p:sldId id="668" r:id="rId13"/>
    <p:sldId id="642" r:id="rId14"/>
    <p:sldId id="669" r:id="rId15"/>
    <p:sldId id="670" r:id="rId16"/>
    <p:sldId id="673" r:id="rId17"/>
    <p:sldId id="856" r:id="rId18"/>
    <p:sldId id="674" r:id="rId19"/>
    <p:sldId id="675" r:id="rId20"/>
    <p:sldId id="640" r:id="rId21"/>
    <p:sldId id="643" r:id="rId22"/>
    <p:sldId id="644" r:id="rId23"/>
    <p:sldId id="645" r:id="rId24"/>
    <p:sldId id="641" r:id="rId25"/>
    <p:sldId id="671" r:id="rId26"/>
    <p:sldId id="808" r:id="rId27"/>
    <p:sldId id="807" r:id="rId28"/>
    <p:sldId id="815" r:id="rId29"/>
    <p:sldId id="814" r:id="rId30"/>
    <p:sldId id="816" r:id="rId31"/>
    <p:sldId id="817" r:id="rId32"/>
    <p:sldId id="819" r:id="rId33"/>
    <p:sldId id="818" r:id="rId34"/>
    <p:sldId id="820" r:id="rId35"/>
    <p:sldId id="821" r:id="rId36"/>
    <p:sldId id="809" r:id="rId37"/>
    <p:sldId id="811" r:id="rId38"/>
    <p:sldId id="813" r:id="rId39"/>
    <p:sldId id="810" r:id="rId40"/>
    <p:sldId id="823" r:id="rId41"/>
    <p:sldId id="824" r:id="rId42"/>
    <p:sldId id="825" r:id="rId43"/>
    <p:sldId id="826" r:id="rId44"/>
    <p:sldId id="822" r:id="rId45"/>
    <p:sldId id="827" r:id="rId46"/>
    <p:sldId id="828" r:id="rId47"/>
    <p:sldId id="786" r:id="rId48"/>
    <p:sldId id="787" r:id="rId49"/>
    <p:sldId id="829" r:id="rId50"/>
    <p:sldId id="789" r:id="rId51"/>
    <p:sldId id="791" r:id="rId52"/>
    <p:sldId id="792" r:id="rId53"/>
    <p:sldId id="793" r:id="rId54"/>
    <p:sldId id="794" r:id="rId55"/>
    <p:sldId id="795" r:id="rId56"/>
    <p:sldId id="790" r:id="rId57"/>
    <p:sldId id="772" r:id="rId58"/>
    <p:sldId id="774" r:id="rId59"/>
    <p:sldId id="796" r:id="rId60"/>
    <p:sldId id="830" r:id="rId61"/>
    <p:sldId id="775" r:id="rId62"/>
    <p:sldId id="773" r:id="rId63"/>
    <p:sldId id="797" r:id="rId64"/>
    <p:sldId id="798" r:id="rId65"/>
    <p:sldId id="799" r:id="rId66"/>
    <p:sldId id="801" r:id="rId67"/>
    <p:sldId id="802" r:id="rId68"/>
    <p:sldId id="804" r:id="rId69"/>
    <p:sldId id="803" r:id="rId70"/>
    <p:sldId id="800" r:id="rId71"/>
    <p:sldId id="831" r:id="rId72"/>
    <p:sldId id="776" r:id="rId73"/>
    <p:sldId id="784" r:id="rId74"/>
    <p:sldId id="785" r:id="rId75"/>
    <p:sldId id="832" r:id="rId76"/>
    <p:sldId id="836" r:id="rId77"/>
    <p:sldId id="837" r:id="rId78"/>
    <p:sldId id="839" r:id="rId79"/>
    <p:sldId id="840" r:id="rId80"/>
    <p:sldId id="841" r:id="rId81"/>
    <p:sldId id="842" r:id="rId82"/>
    <p:sldId id="843" r:id="rId83"/>
    <p:sldId id="844" r:id="rId84"/>
    <p:sldId id="833" r:id="rId85"/>
    <p:sldId id="834" r:id="rId86"/>
    <p:sldId id="835" r:id="rId87"/>
    <p:sldId id="838" r:id="rId88"/>
    <p:sldId id="711" r:id="rId89"/>
    <p:sldId id="713" r:id="rId90"/>
    <p:sldId id="712" r:id="rId91"/>
    <p:sldId id="714" r:id="rId92"/>
    <p:sldId id="715" r:id="rId93"/>
    <p:sldId id="718" r:id="rId94"/>
    <p:sldId id="845" r:id="rId95"/>
    <p:sldId id="719" r:id="rId96"/>
    <p:sldId id="846" r:id="rId97"/>
    <p:sldId id="847" r:id="rId98"/>
    <p:sldId id="849" r:id="rId99"/>
    <p:sldId id="854" r:id="rId100"/>
    <p:sldId id="855" r:id="rId101"/>
    <p:sldId id="848" r:id="rId102"/>
    <p:sldId id="717" r:id="rId103"/>
    <p:sldId id="852" r:id="rId104"/>
    <p:sldId id="850" r:id="rId105"/>
    <p:sldId id="853" r:id="rId106"/>
    <p:sldId id="851" r:id="rId107"/>
    <p:sldId id="627" r:id="rId108"/>
  </p:sldIdLst>
  <p:sldSz cx="9144000" cy="5143500" type="screen16x9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B849ED-E938-4416-9EAE-B89B694BF21F}">
          <p14:sldIdLst>
            <p14:sldId id="324"/>
            <p14:sldId id="628"/>
            <p14:sldId id="629"/>
            <p14:sldId id="631"/>
            <p14:sldId id="632"/>
            <p14:sldId id="633"/>
            <p14:sldId id="635"/>
            <p14:sldId id="634"/>
            <p14:sldId id="636"/>
            <p14:sldId id="637"/>
            <p14:sldId id="639"/>
            <p14:sldId id="668"/>
            <p14:sldId id="642"/>
            <p14:sldId id="669"/>
            <p14:sldId id="670"/>
            <p14:sldId id="673"/>
            <p14:sldId id="856"/>
            <p14:sldId id="674"/>
            <p14:sldId id="675"/>
            <p14:sldId id="640"/>
            <p14:sldId id="643"/>
            <p14:sldId id="644"/>
            <p14:sldId id="645"/>
            <p14:sldId id="641"/>
            <p14:sldId id="671"/>
            <p14:sldId id="808"/>
            <p14:sldId id="807"/>
            <p14:sldId id="815"/>
            <p14:sldId id="814"/>
            <p14:sldId id="816"/>
            <p14:sldId id="817"/>
            <p14:sldId id="819"/>
            <p14:sldId id="818"/>
            <p14:sldId id="820"/>
            <p14:sldId id="821"/>
            <p14:sldId id="809"/>
            <p14:sldId id="811"/>
            <p14:sldId id="813"/>
            <p14:sldId id="810"/>
            <p14:sldId id="823"/>
            <p14:sldId id="824"/>
            <p14:sldId id="825"/>
            <p14:sldId id="826"/>
            <p14:sldId id="822"/>
            <p14:sldId id="827"/>
            <p14:sldId id="828"/>
            <p14:sldId id="786"/>
            <p14:sldId id="787"/>
            <p14:sldId id="829"/>
            <p14:sldId id="789"/>
            <p14:sldId id="791"/>
            <p14:sldId id="792"/>
            <p14:sldId id="793"/>
            <p14:sldId id="794"/>
            <p14:sldId id="795"/>
            <p14:sldId id="790"/>
            <p14:sldId id="772"/>
            <p14:sldId id="774"/>
            <p14:sldId id="796"/>
            <p14:sldId id="830"/>
            <p14:sldId id="775"/>
            <p14:sldId id="773"/>
            <p14:sldId id="797"/>
            <p14:sldId id="798"/>
            <p14:sldId id="799"/>
            <p14:sldId id="801"/>
            <p14:sldId id="802"/>
            <p14:sldId id="804"/>
            <p14:sldId id="803"/>
            <p14:sldId id="800"/>
            <p14:sldId id="831"/>
            <p14:sldId id="776"/>
            <p14:sldId id="784"/>
            <p14:sldId id="785"/>
            <p14:sldId id="832"/>
            <p14:sldId id="836"/>
            <p14:sldId id="837"/>
            <p14:sldId id="839"/>
            <p14:sldId id="840"/>
            <p14:sldId id="841"/>
            <p14:sldId id="842"/>
            <p14:sldId id="843"/>
            <p14:sldId id="844"/>
            <p14:sldId id="833"/>
            <p14:sldId id="834"/>
            <p14:sldId id="835"/>
            <p14:sldId id="838"/>
            <p14:sldId id="711"/>
            <p14:sldId id="713"/>
            <p14:sldId id="712"/>
            <p14:sldId id="714"/>
            <p14:sldId id="715"/>
            <p14:sldId id="718"/>
            <p14:sldId id="845"/>
            <p14:sldId id="719"/>
            <p14:sldId id="846"/>
            <p14:sldId id="847"/>
            <p14:sldId id="849"/>
            <p14:sldId id="854"/>
            <p14:sldId id="855"/>
            <p14:sldId id="848"/>
            <p14:sldId id="717"/>
            <p14:sldId id="852"/>
            <p14:sldId id="850"/>
            <p14:sldId id="853"/>
            <p14:sldId id="851"/>
            <p14:sldId id="6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D7D7D7"/>
    <a:srgbClr val="A6F785"/>
    <a:srgbClr val="FFFF99"/>
    <a:srgbClr val="FFD54F"/>
    <a:srgbClr val="CCCCFF"/>
    <a:srgbClr val="FFFF00"/>
    <a:srgbClr val="98E187"/>
    <a:srgbClr val="FFFFFF"/>
    <a:srgbClr val="BAE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7986" autoAdjust="0"/>
  </p:normalViewPr>
  <p:slideViewPr>
    <p:cSldViewPr snapToGrid="0" showGuides="1">
      <p:cViewPr>
        <p:scale>
          <a:sx n="125" d="100"/>
          <a:sy n="125" d="100"/>
        </p:scale>
        <p:origin x="-1116" y="-198"/>
      </p:cViewPr>
      <p:guideLst>
        <p:guide orient="horz" pos="7"/>
        <p:guide pos="2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-3804" y="-102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s-E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9E8D71D-9229-4034-98C3-7CDDB1778F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7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2E7AB107-F746-4B9C-B41A-145CB3E2045E}" type="slidenum">
              <a:rPr lang="en-US" sz="1300"/>
              <a:pPr algn="r" defTabSz="966788"/>
              <a:t>1</a:t>
            </a:fld>
            <a:endParaRPr lang="en-US" sz="1300" dirty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CO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$</a:t>
            </a: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aws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eks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update-</a:t>
            </a: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kubeconfig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--name airport-cluster </a:t>
            </a:r>
          </a:p>
          <a:p>
            <a:pPr marL="0" indent="0">
              <a:buNone/>
            </a:pP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get all –n </a:t>
            </a: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apiconnect</a:t>
            </a:r>
            <a:endParaRPr lang="en-US" sz="1200" kern="12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O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aws</a:t>
            </a:r>
            <a:r>
              <a:rPr lang="es-CO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ecr</a:t>
            </a:r>
            <a:r>
              <a:rPr lang="es-CO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get-login</a:t>
            </a:r>
            <a:r>
              <a:rPr lang="es-CO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--no-</a:t>
            </a:r>
            <a:r>
              <a:rPr lang="es-CO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include</a:t>
            </a:r>
            <a:r>
              <a:rPr lang="es-CO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-email</a:t>
            </a:r>
          </a:p>
          <a:p>
            <a:pPr marL="0" indent="0">
              <a:buNone/>
            </a:pPr>
            <a:r>
              <a:rPr lang="en-US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apply -f https://raw.githubusercontent.com/kubernetes/dashboard/v1.10.1/src/deploy/recommended/kubernetes-dashboard.yaml</a:t>
            </a:r>
            <a:endParaRPr lang="es-CO" sz="900" kern="12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O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s-CO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proxy</a:t>
            </a:r>
          </a:p>
          <a:p>
            <a:pPr marL="0" indent="0">
              <a:buNone/>
            </a:pPr>
            <a:r>
              <a:rPr lang="en-US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-n </a:t>
            </a:r>
            <a:r>
              <a:rPr lang="en-US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</a:t>
            </a:r>
            <a:r>
              <a:rPr lang="en-US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-system describe secret $(</a:t>
            </a:r>
            <a:r>
              <a:rPr lang="en-US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-n </a:t>
            </a:r>
            <a:r>
              <a:rPr lang="en-US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</a:t>
            </a:r>
            <a:r>
              <a:rPr lang="en-US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-system get secret | grep </a:t>
            </a:r>
            <a:r>
              <a:rPr lang="en-US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eks</a:t>
            </a:r>
            <a:r>
              <a:rPr lang="en-US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-admin | </a:t>
            </a:r>
            <a:r>
              <a:rPr lang="en-US" sz="9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awk</a:t>
            </a:r>
            <a:r>
              <a:rPr lang="en-US" sz="9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'{print $1}')</a:t>
            </a:r>
            <a:endParaRPr lang="es-CO" sz="900" kern="12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20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cluster-info</a:t>
            </a:r>
          </a:p>
          <a:p>
            <a:pPr marL="0" indent="0">
              <a:buNone/>
            </a:pPr>
            <a:r>
              <a:rPr lang="es-CO" sz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s-CO" sz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get</a:t>
            </a:r>
            <a:r>
              <a:rPr lang="es-CO" sz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pods</a:t>
            </a:r>
            <a:r>
              <a:rPr lang="es-CO" sz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--</a:t>
            </a:r>
            <a:r>
              <a:rPr lang="es-CO" sz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all-namespaces</a:t>
            </a:r>
            <a:endParaRPr lang="es-CO" sz="12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O" sz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aws</a:t>
            </a:r>
            <a:r>
              <a:rPr lang="es-CO" sz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eks</a:t>
            </a:r>
            <a:r>
              <a:rPr lang="es-CO" sz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list-clusters</a:t>
            </a:r>
            <a:endParaRPr lang="es-CO" sz="12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8D71D-9229-4034-98C3-7CDDB1778FE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9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$</a:t>
            </a:r>
            <a:r>
              <a:rPr lang="en-US" sz="20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aws</a:t>
            </a:r>
            <a:r>
              <a:rPr lang="en-US" sz="20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n-US" sz="20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eks</a:t>
            </a:r>
            <a:r>
              <a:rPr lang="en-US" sz="20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update-</a:t>
            </a:r>
            <a:r>
              <a:rPr lang="en-US" sz="20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kubeconfig</a:t>
            </a:r>
            <a:r>
              <a:rPr lang="en-US" sz="20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--name airport-cluster </a:t>
            </a:r>
          </a:p>
          <a:p>
            <a:pPr marL="0" indent="0">
              <a:buNone/>
            </a:pPr>
            <a:r>
              <a:rPr lang="en-US" sz="20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20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get all –n </a:t>
            </a:r>
            <a:r>
              <a:rPr lang="en-US" sz="20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apiconnect</a:t>
            </a:r>
            <a:endParaRPr lang="en-US" sz="2000" kern="12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O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aws</a:t>
            </a:r>
            <a:r>
              <a:rPr lang="es-CO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ecr</a:t>
            </a:r>
            <a:r>
              <a:rPr lang="es-CO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get-login</a:t>
            </a:r>
            <a:r>
              <a:rPr lang="es-CO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--no-</a:t>
            </a:r>
            <a:r>
              <a:rPr lang="es-CO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include</a:t>
            </a:r>
            <a:r>
              <a:rPr lang="es-CO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-email</a:t>
            </a:r>
          </a:p>
          <a:p>
            <a:pPr marL="0" indent="0">
              <a:buNone/>
            </a:pP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apply -f https://raw.githubusercontent.com/kubernetes/dashboard/v1.10.1/src/deploy/recommended/kubernetes-dashboard.yaml</a:t>
            </a:r>
            <a:endParaRPr lang="es-CO" sz="1200" kern="12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O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s-CO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proxy</a:t>
            </a:r>
          </a:p>
          <a:p>
            <a:pPr marL="0" indent="0">
              <a:buNone/>
            </a:pP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-n </a:t>
            </a: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-system describe secret $(</a:t>
            </a: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-n </a:t>
            </a: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-system get secret | grep </a:t>
            </a: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eks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-admin | </a:t>
            </a:r>
            <a:r>
              <a:rPr lang="en-US" sz="1200" kern="12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awk</a:t>
            </a:r>
            <a:r>
              <a:rPr lang="en-US" sz="1200" kern="12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'{print $1}')</a:t>
            </a:r>
          </a:p>
          <a:p>
            <a:pPr marL="0" indent="0">
              <a:buNone/>
            </a:pPr>
            <a:endParaRPr lang="es-CO" sz="1200" kern="12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n-US" sz="36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cluster-info</a:t>
            </a:r>
          </a:p>
          <a:p>
            <a:pPr marL="0" indent="0">
              <a:buNone/>
            </a:pPr>
            <a:r>
              <a:rPr lang="es-CO" sz="20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kubectl</a:t>
            </a:r>
            <a:r>
              <a:rPr lang="es-CO" sz="20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20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get</a:t>
            </a:r>
            <a:r>
              <a:rPr lang="es-CO" sz="20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20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pods</a:t>
            </a:r>
            <a:r>
              <a:rPr lang="es-CO" sz="20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--</a:t>
            </a:r>
            <a:r>
              <a:rPr lang="es-CO" sz="20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all-namespaces</a:t>
            </a:r>
            <a:endParaRPr lang="es-CO" sz="20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O" sz="20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aws</a:t>
            </a:r>
            <a:r>
              <a:rPr lang="es-CO" sz="20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20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eks</a:t>
            </a:r>
            <a:r>
              <a:rPr lang="es-CO" sz="2000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s-CO" sz="2000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list-clusters</a:t>
            </a:r>
            <a:endParaRPr lang="es-CO" sz="2000" dirty="0" smtClean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8D71D-9229-4034-98C3-7CDDB1778FE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0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://images6.fanpop.com/image/photos/34500000/Blue-Wallpaper-colors-34503103-1440-900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0"/>
            <a:ext cx="914835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 userDrawn="1"/>
        </p:nvSpPr>
        <p:spPr>
          <a:xfrm>
            <a:off x="580349" y="2560383"/>
            <a:ext cx="1981876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56549" y="2919475"/>
            <a:ext cx="2441609" cy="1102519"/>
          </a:xfrm>
        </p:spPr>
        <p:txBody>
          <a:bodyPr/>
          <a:lstStyle>
            <a:lvl1pPr>
              <a:defRPr smtClean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ES" dirty="0" err="1" smtClean="0"/>
              <a:t>Click</a:t>
            </a:r>
            <a:r>
              <a:rPr lang="es-ES" dirty="0" smtClean="0"/>
              <a:t> to </a:t>
            </a:r>
            <a:r>
              <a:rPr lang="es-ES" dirty="0" err="1" smtClean="0"/>
              <a:t>edit</a:t>
            </a:r>
            <a:r>
              <a:rPr lang="es-ES" dirty="0" smtClean="0"/>
              <a:t> Master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style</a:t>
            </a:r>
            <a:endParaRPr lang="es-ES" dirty="0" smtClean="0"/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77840" y="4337097"/>
            <a:ext cx="6400800" cy="604838"/>
          </a:xfrm>
        </p:spPr>
        <p:txBody>
          <a:bodyPr/>
          <a:lstStyle>
            <a:lvl1pPr marL="0" indent="0" algn="l">
              <a:buFontTx/>
              <a:buNone/>
              <a:defRPr sz="2000" smtClean="0"/>
            </a:lvl1pPr>
          </a:lstStyle>
          <a:p>
            <a:r>
              <a:rPr lang="es-ES" smtClean="0"/>
              <a:t>Click to edit Master subtitle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424E62EA-51D5-4AEA-9135-05DAB009AB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98" y="4381087"/>
            <a:ext cx="1292348" cy="357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A91E7-683D-472C-A40D-9D25B585A1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96B6F-3292-4CEF-8E7B-628C50B5560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96064" y="141685"/>
            <a:ext cx="2090737" cy="44529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23851" y="141685"/>
            <a:ext cx="6119813" cy="44529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4153A-367D-4268-A7CE-64B7ADD2E15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81EB0-C631-4AC0-8152-B3F05027B2E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850" y="141685"/>
            <a:ext cx="6923088" cy="36165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DA355-95D0-460D-8ABD-EFBE05F286B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6D4DB-3654-49AE-AFB4-4E896C4A6DB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41BF0-18C3-4000-AB28-D00BBCCCC75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FE3ED-A867-4223-B036-6A7E43C6984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942D3-38EB-4A99-BBDD-CAC182B0305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7AFDE-7B76-4F5B-8739-D600B923D03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91928-9485-4BF8-8600-8D846E89A0D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1 Imagen" descr="Encabezado Hojas ver3-07DIC09.JP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3776" y="0"/>
            <a:ext cx="5610225" cy="91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Abaj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46935"/>
            <a:ext cx="9144000" cy="110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41685"/>
            <a:ext cx="6923088" cy="485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cambiar el estilo de título	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654537"/>
            <a:ext cx="8534924" cy="415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12999"/>
            <a:ext cx="2895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B363F980-704F-479E-92A6-0B50E76E80C4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358775" y="600075"/>
            <a:ext cx="6769100" cy="0"/>
          </a:xfrm>
          <a:prstGeom prst="line">
            <a:avLst/>
          </a:prstGeom>
          <a:noFill/>
          <a:ln w="12700">
            <a:solidFill>
              <a:srgbClr val="7F98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324" y="298323"/>
            <a:ext cx="1368552" cy="3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4281" y="493777"/>
            <a:ext cx="1269207" cy="1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8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12" Type="http://schemas.openxmlformats.org/officeDocument/2006/relationships/image" Target="../media/image20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2.png"/><Relationship Id="rId5" Type="http://schemas.openxmlformats.org/officeDocument/2006/relationships/image" Target="../media/image197.png"/><Relationship Id="rId10" Type="http://schemas.openxmlformats.org/officeDocument/2006/relationships/image" Target="../media/image201.png"/><Relationship Id="rId4" Type="http://schemas.openxmlformats.org/officeDocument/2006/relationships/image" Target="../media/image18.png"/><Relationship Id="rId9" Type="http://schemas.openxmlformats.org/officeDocument/2006/relationships/image" Target="../media/image20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12" Type="http://schemas.openxmlformats.org/officeDocument/2006/relationships/image" Target="../media/image20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2.png"/><Relationship Id="rId5" Type="http://schemas.openxmlformats.org/officeDocument/2006/relationships/image" Target="../media/image197.png"/><Relationship Id="rId10" Type="http://schemas.openxmlformats.org/officeDocument/2006/relationships/image" Target="../media/image201.png"/><Relationship Id="rId4" Type="http://schemas.openxmlformats.org/officeDocument/2006/relationships/image" Target="../media/image18.png"/><Relationship Id="rId9" Type="http://schemas.openxmlformats.org/officeDocument/2006/relationships/image" Target="../media/image20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image" Target="../media/image196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2.png"/><Relationship Id="rId5" Type="http://schemas.openxmlformats.org/officeDocument/2006/relationships/image" Target="../media/image197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8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tools.tbk.cl/display/AT/Elemento+API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nfluence.tools.tbk.cl/display/AT/Elemento+ESPACIO" TargetMode="External"/><Relationship Id="rId5" Type="http://schemas.openxmlformats.org/officeDocument/2006/relationships/hyperlink" Target="https://confluence.tools.tbk.cl/pages/viewpage.action?pageId=23862744" TargetMode="External"/><Relationship Id="rId4" Type="http://schemas.openxmlformats.org/officeDocument/2006/relationships/hyperlink" Target="https://confluence.tools.tbk.cl/display/AT/Elemento+PRODUCTO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loud.apic.dev1.tbk.cl/admin/members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0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.tools.tbk.cl/projects/APIC/repos/apic2018419/brows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1/api/v1/namespaces/kubernetes-dashboard/services/https:kubernetes-dashboard:/proxy/#!/login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155575" y="0"/>
            <a:ext cx="5981700" cy="113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s-CO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Taller </a:t>
            </a:r>
            <a:r>
              <a:rPr lang="es-CO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Conceptos APIC y Administración </a:t>
            </a:r>
            <a:r>
              <a:rPr lang="es-CO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APIC</a:t>
            </a:r>
          </a:p>
          <a:p>
            <a:pPr algn="l"/>
            <a:r>
              <a:rPr lang="es-CO" sz="2000" dirty="0" smtClean="0">
                <a:solidFill>
                  <a:srgbClr val="468A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Entrenamiento VCSOFT</a:t>
            </a:r>
            <a:endParaRPr lang="es-ES" sz="4000" dirty="0">
              <a:solidFill>
                <a:srgbClr val="468A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  <a:ea typeface="Adobe Fan Heiti Std B" pitchFamily="34" charset="-128"/>
            </a:endParaRPr>
          </a:p>
        </p:txBody>
      </p:sp>
      <p:pic>
        <p:nvPicPr>
          <p:cNvPr id="11" name="Picture 10" descr="http://images6.fanpop.com/image/photos/34500000/Blue-Wallpaper-colors-34503103-1440-90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1496824"/>
            <a:ext cx="9148353" cy="257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8113714" y="0"/>
            <a:ext cx="73025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539751" y="0"/>
            <a:ext cx="144463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11560" y="0"/>
            <a:ext cx="127000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13" name="Oval 12"/>
          <p:cNvSpPr/>
          <p:nvPr/>
        </p:nvSpPr>
        <p:spPr>
          <a:xfrm>
            <a:off x="781685" y="1871696"/>
            <a:ext cx="1906097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 dirty="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AutoShape 4" descr="Image result for openshif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616" y="2352675"/>
            <a:ext cx="110823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5313" y="2098759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 2018.4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1788 0 L 0.92361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1.11111E-6 0 L 0.40955 0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5.55556E-7 -1.54843E-6 L -0.55122 -1.54843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 animBg="1"/>
      <p:bldP spid="81929" grpId="1" animBg="1"/>
      <p:bldP spid="81929" grpId="2" animBg="1"/>
      <p:bldP spid="81927" grpId="0" animBg="1"/>
      <p:bldP spid="81927" grpId="1" animBg="1"/>
      <p:bldP spid="81927" grpId="2" animBg="1"/>
      <p:bldP spid="81928" grpId="0" animBg="1"/>
      <p:bldP spid="81928" grpId="1" animBg="1"/>
      <p:bldP spid="81928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948644" y="2949456"/>
            <a:ext cx="695769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5221" y="3004457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AWS</a:t>
            </a:r>
            <a:endParaRPr lang="es-CO" dirty="0"/>
          </a:p>
        </p:txBody>
      </p:sp>
      <p:sp>
        <p:nvSpPr>
          <p:cNvPr id="38" name="Rectangle 37"/>
          <p:cNvSpPr/>
          <p:nvPr/>
        </p:nvSpPr>
        <p:spPr>
          <a:xfrm>
            <a:off x="3578536" y="3575098"/>
            <a:ext cx="1670670" cy="7562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Manager</a:t>
            </a:r>
            <a:endParaRPr lang="es-CO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6440" y="3587407"/>
            <a:ext cx="983152" cy="75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Portal</a:t>
            </a:r>
            <a:endParaRPr lang="es-CO" sz="11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259263" y="3957061"/>
            <a:ext cx="293597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60" y="3702588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371686" y="3965542"/>
            <a:ext cx="14347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 API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publicaciones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Invita Consumidores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APP Consumidoras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 analítica de uso API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99885" y="4292541"/>
            <a:ext cx="0" cy="321349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45" y="4390558"/>
            <a:ext cx="298592" cy="41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47" y="4567459"/>
            <a:ext cx="288131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632936" y="4521557"/>
            <a:ext cx="132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Registran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Solicitan Publicación de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Crean nuevas versiones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90357" y="3141830"/>
            <a:ext cx="1670670" cy="44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</a:t>
            </a:r>
            <a:r>
              <a:rPr lang="es-CO" sz="1100" dirty="0" err="1" smtClean="0"/>
              <a:t>Analytics</a:t>
            </a:r>
            <a:endParaRPr lang="es-CO" sz="11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824317" y="325173"/>
            <a:ext cx="0" cy="26159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43" y="3514932"/>
            <a:ext cx="375311" cy="3753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279664" y="386776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Externos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Identifican APIs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Planes suscripción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Registran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Suscriben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Solicitan Aprobación APP a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Analítica de uso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922048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22048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863856" y="1504225"/>
            <a:ext cx="4351994" cy="83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81548" y="2080402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Paine</a:t>
            </a:r>
            <a:endParaRPr lang="es-CO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8518416" y="1024548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Liray</a:t>
            </a:r>
            <a:endParaRPr lang="es-CO" sz="900" dirty="0"/>
          </a:p>
        </p:txBody>
      </p:sp>
      <p:sp>
        <p:nvSpPr>
          <p:cNvPr id="62" name="Rectangle 61"/>
          <p:cNvSpPr/>
          <p:nvPr/>
        </p:nvSpPr>
        <p:spPr>
          <a:xfrm>
            <a:off x="6381822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81822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34" y="1151833"/>
            <a:ext cx="474834" cy="47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738" y="1034325"/>
            <a:ext cx="4766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2839814" y="153770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APPs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los 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635985" y="2061126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99646" y="2061126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635983" y="1912844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99646" y="1912844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5" name="Rectangle 74"/>
          <p:cNvSpPr/>
          <p:nvPr/>
        </p:nvSpPr>
        <p:spPr>
          <a:xfrm>
            <a:off x="4532921" y="1912842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707796" y="1912843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506580" y="1801875"/>
            <a:ext cx="402430" cy="323850"/>
            <a:chOff x="1433513" y="2510482"/>
            <a:chExt cx="402430" cy="323850"/>
          </a:xfrm>
        </p:grpSpPr>
        <p:sp>
          <p:nvSpPr>
            <p:cNvPr id="78" name="Oval 77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Rectangle 79"/>
          <p:cNvSpPr/>
          <p:nvPr/>
        </p:nvSpPr>
        <p:spPr>
          <a:xfrm>
            <a:off x="6477545" y="2311234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3164582" y="3965542"/>
            <a:ext cx="336866" cy="0"/>
          </a:xfrm>
          <a:prstGeom prst="straightConnector1">
            <a:avLst/>
          </a:prstGeom>
          <a:ln w="12700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90" name="TextBox 89"/>
          <p:cNvSpPr txBox="1"/>
          <p:nvPr/>
        </p:nvSpPr>
        <p:spPr>
          <a:xfrm>
            <a:off x="5256533" y="257464"/>
            <a:ext cx="567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900" dirty="0" smtClean="0"/>
              <a:t>DMZ</a:t>
            </a:r>
            <a:endParaRPr lang="es-CO" sz="900" dirty="0"/>
          </a:p>
        </p:txBody>
      </p:sp>
      <p:sp>
        <p:nvSpPr>
          <p:cNvPr id="91" name="TextBox 90"/>
          <p:cNvSpPr txBox="1"/>
          <p:nvPr/>
        </p:nvSpPr>
        <p:spPr>
          <a:xfrm>
            <a:off x="5824317" y="257464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smtClean="0"/>
              <a:t>INT BBN</a:t>
            </a:r>
            <a:endParaRPr lang="es-CO" sz="900" dirty="0"/>
          </a:p>
        </p:txBody>
      </p:sp>
      <p:sp>
        <p:nvSpPr>
          <p:cNvPr id="92" name="Rectangle 91"/>
          <p:cNvSpPr/>
          <p:nvPr/>
        </p:nvSpPr>
        <p:spPr>
          <a:xfrm>
            <a:off x="4407654" y="1255380"/>
            <a:ext cx="757029" cy="219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359212" y="2710270"/>
            <a:ext cx="0" cy="861722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813793" y="2311234"/>
            <a:ext cx="592268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Elbow Connector 97"/>
          <p:cNvCxnSpPr>
            <a:stCxn id="76" idx="2"/>
            <a:endCxn id="96" idx="3"/>
          </p:cNvCxnSpPr>
          <p:nvPr/>
        </p:nvCxnSpPr>
        <p:spPr>
          <a:xfrm rot="5400000">
            <a:off x="6196006" y="1482549"/>
            <a:ext cx="197891" cy="1777780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2" name="Elbow Connector 101"/>
          <p:cNvCxnSpPr>
            <a:endCxn id="49" idx="1"/>
          </p:cNvCxnSpPr>
          <p:nvPr/>
        </p:nvCxnSpPr>
        <p:spPr>
          <a:xfrm rot="16200000" flipH="1">
            <a:off x="5314838" y="2686382"/>
            <a:ext cx="732367" cy="618671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635985" y="1070032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999646" y="1070032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635983" y="921750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4999646" y="921750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22" name="Rectangle 121"/>
          <p:cNvSpPr/>
          <p:nvPr/>
        </p:nvSpPr>
        <p:spPr>
          <a:xfrm>
            <a:off x="4532921" y="921748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600080" y="609010"/>
            <a:ext cx="134312" cy="18401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s-CO" sz="800" dirty="0" smtClean="0">
                <a:solidFill>
                  <a:schemeClr val="tx1"/>
                </a:solidFill>
              </a:rPr>
              <a:t>LB </a:t>
            </a:r>
          </a:p>
          <a:p>
            <a:endParaRPr lang="es-CO" sz="800" dirty="0">
              <a:solidFill>
                <a:schemeClr val="tx1"/>
              </a:solidFill>
            </a:endParaRPr>
          </a:p>
          <a:p>
            <a:r>
              <a:rPr lang="es-CO" sz="800" dirty="0" smtClean="0">
                <a:solidFill>
                  <a:schemeClr val="tx1"/>
                </a:solidFill>
              </a:rPr>
              <a:t>F5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707796" y="838811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6506580" y="727843"/>
            <a:ext cx="402430" cy="323850"/>
            <a:chOff x="1433513" y="2510482"/>
            <a:chExt cx="402430" cy="323850"/>
          </a:xfrm>
        </p:grpSpPr>
        <p:sp>
          <p:nvSpPr>
            <p:cNvPr id="129" name="Oval 128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0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1" name="Rectangle 130"/>
          <p:cNvSpPr/>
          <p:nvPr/>
        </p:nvSpPr>
        <p:spPr>
          <a:xfrm>
            <a:off x="6477545" y="1237202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085489" y="2311234"/>
            <a:ext cx="547447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4" name="Elbow Connector 133"/>
          <p:cNvCxnSpPr>
            <a:stCxn id="132" idx="0"/>
            <a:endCxn id="80" idx="1"/>
          </p:cNvCxnSpPr>
          <p:nvPr/>
        </p:nvCxnSpPr>
        <p:spPr>
          <a:xfrm rot="16200000" flipH="1">
            <a:off x="5374583" y="1295864"/>
            <a:ext cx="87592" cy="2118332"/>
          </a:xfrm>
          <a:prstGeom prst="bentConnector4">
            <a:avLst>
              <a:gd name="adj1" fmla="val -119699"/>
              <a:gd name="adj2" fmla="val 7853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0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Detalle de Planes por operación</a:t>
            </a:r>
            <a:endParaRPr lang="es-CO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8" y="654050"/>
            <a:ext cx="6527843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2056171" cy="1102519"/>
          </a:xfrm>
        </p:spPr>
        <p:txBody>
          <a:bodyPr/>
          <a:lstStyle/>
          <a:p>
            <a:r>
              <a:rPr lang="es-CO" dirty="0" smtClean="0"/>
              <a:t>Ciclo de vida de Producto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8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Operaciones sobre </a:t>
            </a:r>
            <a:r>
              <a:rPr lang="es-CO" dirty="0" err="1" smtClean="0"/>
              <a:t>Drafts</a:t>
            </a:r>
            <a:endParaRPr lang="es-CO" dirty="0"/>
          </a:p>
        </p:txBody>
      </p:sp>
      <p:sp>
        <p:nvSpPr>
          <p:cNvPr id="4" name="Rectangle 3"/>
          <p:cNvSpPr/>
          <p:nvPr/>
        </p:nvSpPr>
        <p:spPr>
          <a:xfrm>
            <a:off x="579120" y="1101090"/>
            <a:ext cx="624840" cy="2667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Draft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1640" y="1101090"/>
            <a:ext cx="792480" cy="266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Activated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53" y="768668"/>
            <a:ext cx="22383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93" y="1101090"/>
            <a:ext cx="1986915" cy="365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91640" y="1703070"/>
            <a:ext cx="792480" cy="266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Staged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91640" y="2320290"/>
            <a:ext cx="792480" cy="266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Published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0" y="2112752"/>
            <a:ext cx="350720" cy="27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691640" y="2876550"/>
            <a:ext cx="792480" cy="266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Deleted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1"/>
          </p:cNvCxnSpPr>
          <p:nvPr/>
        </p:nvCxnSpPr>
        <p:spPr>
          <a:xfrm>
            <a:off x="1203960" y="1234440"/>
            <a:ext cx="487680" cy="0"/>
          </a:xfrm>
          <a:prstGeom prst="straightConnector1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stCxn id="6" idx="2"/>
            <a:endCxn id="9" idx="0"/>
          </p:cNvCxnSpPr>
          <p:nvPr/>
        </p:nvCxnSpPr>
        <p:spPr>
          <a:xfrm>
            <a:off x="2087880" y="1367790"/>
            <a:ext cx="0" cy="335280"/>
          </a:xfrm>
          <a:prstGeom prst="straightConnector1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>
            <a:off x="2087880" y="1969770"/>
            <a:ext cx="0" cy="335280"/>
          </a:xfrm>
          <a:prstGeom prst="straightConnector1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19" name="Straight Arrow Connector 18"/>
          <p:cNvCxnSpPr/>
          <p:nvPr/>
        </p:nvCxnSpPr>
        <p:spPr>
          <a:xfrm>
            <a:off x="2087880" y="2586990"/>
            <a:ext cx="0" cy="335280"/>
          </a:xfrm>
          <a:prstGeom prst="straightConnector1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</p:cxn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0" y="1466500"/>
            <a:ext cx="350719" cy="27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50620" y="768668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6720" y="693420"/>
            <a:ext cx="4450080" cy="283464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214" r="2603" b="26392"/>
          <a:stretch/>
        </p:blipFill>
        <p:spPr bwMode="auto">
          <a:xfrm>
            <a:off x="3790950" y="2156460"/>
            <a:ext cx="4767343" cy="254127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256011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Catálogos</a:t>
            </a:r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Destinos de publicación</a:t>
            </a:r>
            <a:endParaRPr lang="es-CO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23" y="1132523"/>
            <a:ext cx="7278687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7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2573853" y="911578"/>
            <a:ext cx="2982397" cy="3196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267" y="901700"/>
            <a:ext cx="1577833" cy="3196409"/>
            <a:chOff x="595854" y="3556000"/>
            <a:chExt cx="1346200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Rectangle 11"/>
            <p:cNvSpPr/>
            <p:nvPr/>
          </p:nvSpPr>
          <p:spPr>
            <a:xfrm>
              <a:off x="595854" y="3556000"/>
              <a:ext cx="1346200" cy="369332"/>
            </a:xfrm>
            <a:prstGeom prst="rect">
              <a:avLst/>
            </a:prstGeom>
            <a:grpFill/>
            <a:ln w="3175">
              <a:solidFill>
                <a:schemeClr val="accent4">
                  <a:lumMod val="75000"/>
                </a:schemeClr>
              </a:solidFill>
            </a:ln>
          </p:spPr>
          <p:txBody>
            <a:bodyPr rtlCol="0" anchor="t">
              <a:noAutofit/>
            </a:bodyPr>
            <a:lstStyle/>
            <a:p>
              <a:pPr algn="l"/>
              <a:r>
                <a:rPr lang="es-CO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Draft</a:t>
              </a:r>
              <a:endPara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66799" y="3579448"/>
              <a:ext cx="840239" cy="40995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lstStyle/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Productos</a:t>
              </a:r>
            </a:p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APIs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Stage</a:t>
            </a:r>
            <a:r>
              <a:rPr lang="es-CO" dirty="0" smtClean="0"/>
              <a:t> y Publicación</a:t>
            </a:r>
            <a:endParaRPr lang="es-CO" dirty="0"/>
          </a:p>
        </p:txBody>
      </p:sp>
      <p:grpSp>
        <p:nvGrpSpPr>
          <p:cNvPr id="3" name="Group 2"/>
          <p:cNvGrpSpPr/>
          <p:nvPr/>
        </p:nvGrpSpPr>
        <p:grpSpPr>
          <a:xfrm>
            <a:off x="406121" y="1945175"/>
            <a:ext cx="467986" cy="644525"/>
            <a:chOff x="449732" y="1892300"/>
            <a:chExt cx="467986" cy="6445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32" y="1892300"/>
              <a:ext cx="292244" cy="394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6" y="1975749"/>
              <a:ext cx="298592" cy="411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28" y="2152650"/>
              <a:ext cx="28813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7656" y="2554775"/>
            <a:ext cx="108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62745" y="1714343"/>
            <a:ext cx="544817" cy="230832"/>
            <a:chOff x="1189782" y="1505451"/>
            <a:chExt cx="544817" cy="230832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62745" y="2046126"/>
            <a:ext cx="544817" cy="230832"/>
            <a:chOff x="1189782" y="1505451"/>
            <a:chExt cx="544817" cy="230832"/>
          </a:xfrm>
        </p:grpSpPr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62745" y="2377909"/>
            <a:ext cx="544817" cy="230832"/>
            <a:chOff x="1189782" y="1505451"/>
            <a:chExt cx="544817" cy="230832"/>
          </a:xfrm>
        </p:grpSpPr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62745" y="2709692"/>
            <a:ext cx="568863" cy="230832"/>
            <a:chOff x="1189782" y="1505451"/>
            <a:chExt cx="568863" cy="230832"/>
          </a:xfrm>
        </p:grpSpPr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325513" y="1505451"/>
              <a:ext cx="4331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…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62745" y="3041475"/>
            <a:ext cx="544817" cy="230832"/>
            <a:chOff x="1189782" y="1505451"/>
            <a:chExt cx="544817" cy="230832"/>
          </a:xfrm>
        </p:grpSpPr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n</a:t>
              </a: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030" y="1168885"/>
            <a:ext cx="240765" cy="3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522125" y="1537579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endParaRPr lang="es-CO" sz="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22125" y="2547589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endParaRPr lang="es-CO" sz="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22125" y="3635108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endParaRPr lang="es-CO" sz="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644" y="2215549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8" y="3271923"/>
            <a:ext cx="284365" cy="3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4342983" y="1402085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TextBox 17"/>
          <p:cNvSpPr txBox="1"/>
          <p:nvPr/>
        </p:nvSpPr>
        <p:spPr>
          <a:xfrm>
            <a:off x="1470931" y="1496397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342983" y="2599356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7" name="TextBox 56"/>
          <p:cNvSpPr txBox="1"/>
          <p:nvPr/>
        </p:nvSpPr>
        <p:spPr>
          <a:xfrm>
            <a:off x="1470931" y="186832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342983" y="3721254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9" name="TextBox 58"/>
          <p:cNvSpPr txBox="1"/>
          <p:nvPr/>
        </p:nvSpPr>
        <p:spPr>
          <a:xfrm>
            <a:off x="1470931" y="322217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071838" y="1386352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1" name="TextBox 60"/>
          <p:cNvSpPr txBox="1"/>
          <p:nvPr/>
        </p:nvSpPr>
        <p:spPr>
          <a:xfrm>
            <a:off x="4933950" y="1187217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071838" y="2583623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4933950" y="2384488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071838" y="3684312"/>
            <a:ext cx="757462" cy="2121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4933950" y="3506386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6" name="Straight Arrow Connector 65"/>
          <p:cNvCxnSpPr>
            <a:endCxn id="11" idx="0"/>
          </p:cNvCxnSpPr>
          <p:nvPr/>
        </p:nvCxnSpPr>
        <p:spPr>
          <a:xfrm flipH="1">
            <a:off x="1503019" y="1386352"/>
            <a:ext cx="1373532" cy="32799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7" name="TextBox 66"/>
          <p:cNvSpPr txBox="1"/>
          <p:nvPr/>
        </p:nvSpPr>
        <p:spPr>
          <a:xfrm>
            <a:off x="413822" y="155714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evelopment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62699" y="216154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62699" y="247552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62699" y="2825108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62699" y="3145106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1515042" y="1493364"/>
            <a:ext cx="1361509" cy="86325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515043" y="1649877"/>
            <a:ext cx="1361508" cy="1094384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endCxn id="11" idx="0"/>
          </p:cNvCxnSpPr>
          <p:nvPr/>
        </p:nvCxnSpPr>
        <p:spPr>
          <a:xfrm flipH="1" flipV="1">
            <a:off x="1503019" y="1714343"/>
            <a:ext cx="1373532" cy="53879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4" name="Straight Arrow Connector 83"/>
          <p:cNvCxnSpPr>
            <a:endCxn id="21" idx="0"/>
          </p:cNvCxnSpPr>
          <p:nvPr/>
        </p:nvCxnSpPr>
        <p:spPr>
          <a:xfrm flipH="1" flipV="1">
            <a:off x="1503019" y="2046126"/>
            <a:ext cx="1373534" cy="31402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/>
          <p:cNvCxnSpPr>
            <a:endCxn id="24" idx="0"/>
          </p:cNvCxnSpPr>
          <p:nvPr/>
        </p:nvCxnSpPr>
        <p:spPr>
          <a:xfrm flipH="1" flipV="1">
            <a:off x="1503019" y="2377909"/>
            <a:ext cx="1373532" cy="13875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endCxn id="24" idx="0"/>
          </p:cNvCxnSpPr>
          <p:nvPr/>
        </p:nvCxnSpPr>
        <p:spPr>
          <a:xfrm flipH="1" flipV="1">
            <a:off x="1503019" y="2377909"/>
            <a:ext cx="1373532" cy="1106267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endCxn id="30" idx="2"/>
          </p:cNvCxnSpPr>
          <p:nvPr/>
        </p:nvCxnSpPr>
        <p:spPr>
          <a:xfrm flipH="1" flipV="1">
            <a:off x="1503019" y="3272307"/>
            <a:ext cx="1373534" cy="318882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9" name="Rectangle 88"/>
          <p:cNvSpPr/>
          <p:nvPr/>
        </p:nvSpPr>
        <p:spPr>
          <a:xfrm>
            <a:off x="3694836" y="4107987"/>
            <a:ext cx="659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Catálogo</a:t>
            </a:r>
            <a:endParaRPr lang="es-CO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990153" y="911578"/>
            <a:ext cx="2372797" cy="319640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046251" y="1122826"/>
            <a:ext cx="1130300" cy="2744323"/>
          </a:xfrm>
          <a:prstGeom prst="rect">
            <a:avLst/>
          </a:prstGeom>
          <a:solidFill>
            <a:srgbClr val="FFE389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Portal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1456372"/>
            <a:ext cx="293453" cy="36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84" y="1856829"/>
            <a:ext cx="293453" cy="41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3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2534870"/>
            <a:ext cx="311150" cy="392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0" y="3195214"/>
            <a:ext cx="293453" cy="35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6191250" y="155557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Pagos 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191250" y="2088498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91250" y="281736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XYZ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1" name="TextBox 1040"/>
          <p:cNvSpPr txBox="1"/>
          <p:nvPr/>
        </p:nvSpPr>
        <p:spPr>
          <a:xfrm>
            <a:off x="6127750" y="248743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293326" y="3578564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1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developers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2" name="Rectangle 1041"/>
          <p:cNvSpPr/>
          <p:nvPr/>
        </p:nvSpPr>
        <p:spPr>
          <a:xfrm>
            <a:off x="7366000" y="1231900"/>
            <a:ext cx="863600" cy="1152588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309558" y="218056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9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Org</a:t>
            </a:r>
            <a:endParaRPr lang="es-CO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66000" y="2447287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366000" y="3041360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0" y="3654017"/>
            <a:ext cx="1163873" cy="83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5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573853" y="911578"/>
            <a:ext cx="2982397" cy="1033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73853" y="1995022"/>
            <a:ext cx="2982397" cy="1033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73853" y="3074390"/>
            <a:ext cx="2982397" cy="1033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267" y="901700"/>
            <a:ext cx="1577833" cy="3196409"/>
            <a:chOff x="595854" y="3556000"/>
            <a:chExt cx="1346200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Rectangle 11"/>
            <p:cNvSpPr/>
            <p:nvPr/>
          </p:nvSpPr>
          <p:spPr>
            <a:xfrm>
              <a:off x="595854" y="3556000"/>
              <a:ext cx="1346200" cy="369332"/>
            </a:xfrm>
            <a:prstGeom prst="rect">
              <a:avLst/>
            </a:prstGeom>
            <a:grpFill/>
            <a:ln w="3175">
              <a:solidFill>
                <a:schemeClr val="accent4">
                  <a:lumMod val="75000"/>
                </a:schemeClr>
              </a:solidFill>
            </a:ln>
          </p:spPr>
          <p:txBody>
            <a:bodyPr rtlCol="0" anchor="t">
              <a:noAutofit/>
            </a:bodyPr>
            <a:lstStyle/>
            <a:p>
              <a:pPr algn="l"/>
              <a:r>
                <a:rPr lang="es-CO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Draft</a:t>
              </a:r>
              <a:endPara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66799" y="3579448"/>
              <a:ext cx="840239" cy="40995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lstStyle/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Productos</a:t>
              </a:r>
            </a:p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APIs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Sindicación de espacios</a:t>
            </a:r>
            <a:endParaRPr lang="es-CO" dirty="0"/>
          </a:p>
        </p:txBody>
      </p:sp>
      <p:sp>
        <p:nvSpPr>
          <p:cNvPr id="5" name="Rectangle 4"/>
          <p:cNvSpPr/>
          <p:nvPr/>
        </p:nvSpPr>
        <p:spPr>
          <a:xfrm>
            <a:off x="3803650" y="1122827"/>
            <a:ext cx="1130300" cy="527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9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Pagos 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3650" y="2253141"/>
            <a:ext cx="1130300" cy="5270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9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</a:t>
            </a: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Comercios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03650" y="3420787"/>
            <a:ext cx="1130300" cy="5270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</a:t>
            </a: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XYZ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6121" y="1945175"/>
            <a:ext cx="467986" cy="644525"/>
            <a:chOff x="449732" y="1892300"/>
            <a:chExt cx="467986" cy="6445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32" y="1892300"/>
              <a:ext cx="292244" cy="394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6" y="1975749"/>
              <a:ext cx="298592" cy="411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28" y="2152650"/>
              <a:ext cx="28813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7656" y="2554775"/>
            <a:ext cx="108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62745" y="1714343"/>
            <a:ext cx="544817" cy="230832"/>
            <a:chOff x="1189782" y="1505451"/>
            <a:chExt cx="544817" cy="230832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62745" y="2046126"/>
            <a:ext cx="544817" cy="230832"/>
            <a:chOff x="1189782" y="1505451"/>
            <a:chExt cx="544817" cy="230832"/>
          </a:xfrm>
        </p:grpSpPr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62745" y="2377909"/>
            <a:ext cx="544817" cy="230832"/>
            <a:chOff x="1189782" y="1505451"/>
            <a:chExt cx="544817" cy="230832"/>
          </a:xfrm>
        </p:grpSpPr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62745" y="2709692"/>
            <a:ext cx="568863" cy="230832"/>
            <a:chOff x="1189782" y="1505451"/>
            <a:chExt cx="568863" cy="230832"/>
          </a:xfrm>
        </p:grpSpPr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325513" y="1505451"/>
              <a:ext cx="4331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…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62745" y="3041475"/>
            <a:ext cx="544817" cy="230832"/>
            <a:chOff x="1189782" y="1505451"/>
            <a:chExt cx="544817" cy="230832"/>
          </a:xfrm>
        </p:grpSpPr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n</a:t>
              </a: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97" y="1153152"/>
            <a:ext cx="240765" cy="3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573853" y="1465512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73853" y="2475522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Comercios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73853" y="3563041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Pagos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11" y="2199816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95" y="3256190"/>
            <a:ext cx="284365" cy="3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3435350" y="138635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TextBox 17"/>
          <p:cNvSpPr txBox="1"/>
          <p:nvPr/>
        </p:nvSpPr>
        <p:spPr>
          <a:xfrm>
            <a:off x="1470931" y="1496397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35350" y="2583623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7" name="TextBox 56"/>
          <p:cNvSpPr txBox="1"/>
          <p:nvPr/>
        </p:nvSpPr>
        <p:spPr>
          <a:xfrm>
            <a:off x="1470931" y="186832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3435350" y="3705521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9" name="TextBox 58"/>
          <p:cNvSpPr txBox="1"/>
          <p:nvPr/>
        </p:nvSpPr>
        <p:spPr>
          <a:xfrm>
            <a:off x="1470931" y="322217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071838" y="1386352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1" name="TextBox 60"/>
          <p:cNvSpPr txBox="1"/>
          <p:nvPr/>
        </p:nvSpPr>
        <p:spPr>
          <a:xfrm>
            <a:off x="4933950" y="1187217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071838" y="2583623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4933950" y="2384488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071838" y="3684312"/>
            <a:ext cx="757462" cy="2121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4933950" y="3506386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6" name="Straight Arrow Connector 65"/>
          <p:cNvCxnSpPr>
            <a:endCxn id="11" idx="0"/>
          </p:cNvCxnSpPr>
          <p:nvPr/>
        </p:nvCxnSpPr>
        <p:spPr>
          <a:xfrm flipH="1">
            <a:off x="1503019" y="1386352"/>
            <a:ext cx="1373532" cy="32799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7" name="TextBox 66"/>
          <p:cNvSpPr txBox="1"/>
          <p:nvPr/>
        </p:nvSpPr>
        <p:spPr>
          <a:xfrm>
            <a:off x="413822" y="155714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evelopment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62699" y="216154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62699" y="247552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62699" y="2825108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62699" y="3145106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1515042" y="1493364"/>
            <a:ext cx="1361509" cy="86325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515043" y="1649877"/>
            <a:ext cx="1361508" cy="1094384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endCxn id="11" idx="0"/>
          </p:cNvCxnSpPr>
          <p:nvPr/>
        </p:nvCxnSpPr>
        <p:spPr>
          <a:xfrm flipH="1" flipV="1">
            <a:off x="1503019" y="1714343"/>
            <a:ext cx="1373532" cy="53879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4" name="Straight Arrow Connector 83"/>
          <p:cNvCxnSpPr>
            <a:endCxn id="21" idx="0"/>
          </p:cNvCxnSpPr>
          <p:nvPr/>
        </p:nvCxnSpPr>
        <p:spPr>
          <a:xfrm flipH="1" flipV="1">
            <a:off x="1503019" y="2046126"/>
            <a:ext cx="1373534" cy="31402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/>
          <p:cNvCxnSpPr>
            <a:endCxn id="24" idx="0"/>
          </p:cNvCxnSpPr>
          <p:nvPr/>
        </p:nvCxnSpPr>
        <p:spPr>
          <a:xfrm flipH="1" flipV="1">
            <a:off x="1503019" y="2377909"/>
            <a:ext cx="1373532" cy="13875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endCxn id="24" idx="0"/>
          </p:cNvCxnSpPr>
          <p:nvPr/>
        </p:nvCxnSpPr>
        <p:spPr>
          <a:xfrm flipH="1" flipV="1">
            <a:off x="1503019" y="2377909"/>
            <a:ext cx="1373532" cy="1106267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endCxn id="30" idx="2"/>
          </p:cNvCxnSpPr>
          <p:nvPr/>
        </p:nvCxnSpPr>
        <p:spPr>
          <a:xfrm flipH="1" flipV="1">
            <a:off x="1503019" y="3272307"/>
            <a:ext cx="1373534" cy="318882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9" name="Rectangle 88"/>
          <p:cNvSpPr/>
          <p:nvPr/>
        </p:nvSpPr>
        <p:spPr>
          <a:xfrm>
            <a:off x="3694836" y="4107987"/>
            <a:ext cx="659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Catálogo</a:t>
            </a:r>
            <a:endParaRPr lang="es-CO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990153" y="911578"/>
            <a:ext cx="2372797" cy="319640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046251" y="1122826"/>
            <a:ext cx="1130300" cy="2744323"/>
          </a:xfrm>
          <a:prstGeom prst="rect">
            <a:avLst/>
          </a:prstGeom>
          <a:solidFill>
            <a:srgbClr val="FFE389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Portal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1456372"/>
            <a:ext cx="293453" cy="36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84" y="1856829"/>
            <a:ext cx="293453" cy="41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3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2534870"/>
            <a:ext cx="311150" cy="392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0" y="3195214"/>
            <a:ext cx="293453" cy="35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6191250" y="155557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Pagos 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191250" y="2088498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91250" y="281736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XYZ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1" name="TextBox 1040"/>
          <p:cNvSpPr txBox="1"/>
          <p:nvPr/>
        </p:nvSpPr>
        <p:spPr>
          <a:xfrm>
            <a:off x="6127750" y="248743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293326" y="3578564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1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developers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2" name="Rectangle 1041"/>
          <p:cNvSpPr/>
          <p:nvPr/>
        </p:nvSpPr>
        <p:spPr>
          <a:xfrm>
            <a:off x="7366000" y="1231900"/>
            <a:ext cx="863600" cy="1152588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309558" y="218056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9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Org</a:t>
            </a:r>
            <a:endParaRPr lang="es-CO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66000" y="2447287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366000" y="3041360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0" y="3654017"/>
            <a:ext cx="1163873" cy="83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59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573853" y="911578"/>
            <a:ext cx="2982397" cy="1033597"/>
          </a:xfrm>
          <a:prstGeom prst="rect">
            <a:avLst/>
          </a:prstGeom>
          <a:solidFill>
            <a:srgbClr val="FED2C6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267" y="901700"/>
            <a:ext cx="1577833" cy="3196409"/>
            <a:chOff x="595854" y="3556000"/>
            <a:chExt cx="1346200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Rectangle 11"/>
            <p:cNvSpPr/>
            <p:nvPr/>
          </p:nvSpPr>
          <p:spPr>
            <a:xfrm>
              <a:off x="595854" y="3556000"/>
              <a:ext cx="1346200" cy="369332"/>
            </a:xfrm>
            <a:prstGeom prst="rect">
              <a:avLst/>
            </a:prstGeom>
            <a:grpFill/>
            <a:ln w="3175">
              <a:solidFill>
                <a:schemeClr val="accent4">
                  <a:lumMod val="75000"/>
                </a:schemeClr>
              </a:solidFill>
            </a:ln>
          </p:spPr>
          <p:txBody>
            <a:bodyPr rtlCol="0" anchor="t">
              <a:noAutofit/>
            </a:bodyPr>
            <a:lstStyle/>
            <a:p>
              <a:pPr algn="l"/>
              <a:r>
                <a:rPr lang="es-CO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Draft</a:t>
              </a:r>
              <a:endPara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66799" y="3579448"/>
              <a:ext cx="840239" cy="40995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lstStyle/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Productos</a:t>
              </a:r>
            </a:p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APIs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Sindicación de espacios</a:t>
            </a:r>
            <a:endParaRPr lang="es-CO" dirty="0"/>
          </a:p>
        </p:txBody>
      </p:sp>
      <p:sp>
        <p:nvSpPr>
          <p:cNvPr id="5" name="Rectangle 4"/>
          <p:cNvSpPr/>
          <p:nvPr/>
        </p:nvSpPr>
        <p:spPr>
          <a:xfrm>
            <a:off x="3803650" y="1122827"/>
            <a:ext cx="1130300" cy="527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9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Pagos 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3650" y="2253141"/>
            <a:ext cx="1130300" cy="5270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9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</a:t>
            </a: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Comercios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03650" y="3420787"/>
            <a:ext cx="1130300" cy="5270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</a:t>
            </a: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XYZ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6121" y="1945175"/>
            <a:ext cx="467986" cy="644525"/>
            <a:chOff x="449732" y="1892300"/>
            <a:chExt cx="467986" cy="6445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32" y="1892300"/>
              <a:ext cx="292244" cy="394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6" y="1975749"/>
              <a:ext cx="298592" cy="411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28" y="2152650"/>
              <a:ext cx="28813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7656" y="2554775"/>
            <a:ext cx="108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62745" y="1714343"/>
            <a:ext cx="544817" cy="230832"/>
            <a:chOff x="1189782" y="1505451"/>
            <a:chExt cx="544817" cy="230832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62745" y="2046126"/>
            <a:ext cx="544817" cy="230832"/>
            <a:chOff x="1189782" y="1505451"/>
            <a:chExt cx="544817" cy="230832"/>
          </a:xfrm>
        </p:grpSpPr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62745" y="2377909"/>
            <a:ext cx="544817" cy="230832"/>
            <a:chOff x="1189782" y="1505451"/>
            <a:chExt cx="544817" cy="230832"/>
          </a:xfrm>
        </p:grpSpPr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62745" y="2709692"/>
            <a:ext cx="568863" cy="230832"/>
            <a:chOff x="1189782" y="1505451"/>
            <a:chExt cx="568863" cy="230832"/>
          </a:xfrm>
        </p:grpSpPr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325513" y="1505451"/>
              <a:ext cx="4331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…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62745" y="3041475"/>
            <a:ext cx="544817" cy="230832"/>
            <a:chOff x="1189782" y="1505451"/>
            <a:chExt cx="544817" cy="230832"/>
          </a:xfrm>
        </p:grpSpPr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n</a:t>
              </a: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97" y="1153152"/>
            <a:ext cx="240765" cy="3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573853" y="1465512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73853" y="2475522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Comercios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73853" y="3563041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Pagos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11" y="2199816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95" y="3256190"/>
            <a:ext cx="284365" cy="3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2573853" y="1995022"/>
            <a:ext cx="2982397" cy="1033597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73853" y="3074390"/>
            <a:ext cx="2982397" cy="1033597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35350" y="138635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TextBox 17"/>
          <p:cNvSpPr txBox="1"/>
          <p:nvPr/>
        </p:nvSpPr>
        <p:spPr>
          <a:xfrm>
            <a:off x="1470931" y="1496397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35350" y="2583623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7" name="TextBox 56"/>
          <p:cNvSpPr txBox="1"/>
          <p:nvPr/>
        </p:nvSpPr>
        <p:spPr>
          <a:xfrm>
            <a:off x="1470931" y="186832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3435350" y="3705521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9" name="TextBox 58"/>
          <p:cNvSpPr txBox="1"/>
          <p:nvPr/>
        </p:nvSpPr>
        <p:spPr>
          <a:xfrm>
            <a:off x="1470931" y="322217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071838" y="1386352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1" name="TextBox 60"/>
          <p:cNvSpPr txBox="1"/>
          <p:nvPr/>
        </p:nvSpPr>
        <p:spPr>
          <a:xfrm>
            <a:off x="4933950" y="1187217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071838" y="2583623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4933950" y="2384488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071838" y="3684312"/>
            <a:ext cx="757462" cy="2121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4933950" y="3506386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6" name="Straight Arrow Connector 65"/>
          <p:cNvCxnSpPr>
            <a:endCxn id="11" idx="0"/>
          </p:cNvCxnSpPr>
          <p:nvPr/>
        </p:nvCxnSpPr>
        <p:spPr>
          <a:xfrm flipH="1">
            <a:off x="1503019" y="1386352"/>
            <a:ext cx="1373532" cy="32799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7" name="TextBox 66"/>
          <p:cNvSpPr txBox="1"/>
          <p:nvPr/>
        </p:nvSpPr>
        <p:spPr>
          <a:xfrm>
            <a:off x="413822" y="155714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evelopment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62699" y="216154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62699" y="247552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62699" y="2825108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62699" y="3145106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1515042" y="1493364"/>
            <a:ext cx="1361509" cy="86325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515043" y="1649877"/>
            <a:ext cx="1361508" cy="1094384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endCxn id="11" idx="0"/>
          </p:cNvCxnSpPr>
          <p:nvPr/>
        </p:nvCxnSpPr>
        <p:spPr>
          <a:xfrm flipH="1" flipV="1">
            <a:off x="1503019" y="1714343"/>
            <a:ext cx="1373532" cy="53879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4" name="Straight Arrow Connector 83"/>
          <p:cNvCxnSpPr>
            <a:endCxn id="21" idx="0"/>
          </p:cNvCxnSpPr>
          <p:nvPr/>
        </p:nvCxnSpPr>
        <p:spPr>
          <a:xfrm flipH="1" flipV="1">
            <a:off x="1503019" y="2046126"/>
            <a:ext cx="1373534" cy="31402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/>
          <p:cNvCxnSpPr>
            <a:endCxn id="24" idx="0"/>
          </p:cNvCxnSpPr>
          <p:nvPr/>
        </p:nvCxnSpPr>
        <p:spPr>
          <a:xfrm flipH="1" flipV="1">
            <a:off x="1503019" y="2377909"/>
            <a:ext cx="1373532" cy="13875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endCxn id="24" idx="0"/>
          </p:cNvCxnSpPr>
          <p:nvPr/>
        </p:nvCxnSpPr>
        <p:spPr>
          <a:xfrm flipH="1" flipV="1">
            <a:off x="1503019" y="2377909"/>
            <a:ext cx="1373532" cy="1106267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endCxn id="30" idx="2"/>
          </p:cNvCxnSpPr>
          <p:nvPr/>
        </p:nvCxnSpPr>
        <p:spPr>
          <a:xfrm flipH="1" flipV="1">
            <a:off x="1503019" y="3272307"/>
            <a:ext cx="1373534" cy="318882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9" name="Rectangle 88"/>
          <p:cNvSpPr/>
          <p:nvPr/>
        </p:nvSpPr>
        <p:spPr>
          <a:xfrm>
            <a:off x="3692431" y="4107987"/>
            <a:ext cx="6639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espacios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990153" y="911578"/>
            <a:ext cx="2372797" cy="319640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046251" y="1122826"/>
            <a:ext cx="1130300" cy="2744323"/>
          </a:xfrm>
          <a:prstGeom prst="rect">
            <a:avLst/>
          </a:prstGeom>
          <a:solidFill>
            <a:srgbClr val="FFE389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Portal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1456372"/>
            <a:ext cx="293453" cy="36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84" y="1856829"/>
            <a:ext cx="293453" cy="41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3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2534870"/>
            <a:ext cx="311150" cy="392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0" y="3195214"/>
            <a:ext cx="293453" cy="35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6191250" y="155557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Pagos 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191250" y="2088498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91250" y="281736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XYZ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1" name="TextBox 1040"/>
          <p:cNvSpPr txBox="1"/>
          <p:nvPr/>
        </p:nvSpPr>
        <p:spPr>
          <a:xfrm>
            <a:off x="6127750" y="248743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293326" y="3578564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1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developers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2" name="Rectangle 1041"/>
          <p:cNvSpPr/>
          <p:nvPr/>
        </p:nvSpPr>
        <p:spPr>
          <a:xfrm>
            <a:off x="7366000" y="1231900"/>
            <a:ext cx="863600" cy="1152588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309558" y="218056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9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Org</a:t>
            </a:r>
            <a:endParaRPr lang="es-CO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66000" y="2447287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366000" y="3041360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04272" y="1788948"/>
            <a:ext cx="171450" cy="1360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r>
              <a:rPr lang="es-CO" sz="800" dirty="0" smtClean="0">
                <a:solidFill>
                  <a:schemeClr val="bg1"/>
                </a:solidFill>
              </a:rPr>
              <a:t>1</a:t>
            </a:r>
            <a:endParaRPr lang="es-CO" sz="8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0" y="3654017"/>
            <a:ext cx="1163873" cy="83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Oval 80"/>
          <p:cNvSpPr/>
          <p:nvPr/>
        </p:nvSpPr>
        <p:spPr>
          <a:xfrm>
            <a:off x="341703" y="4233556"/>
            <a:ext cx="171450" cy="1360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r>
              <a:rPr lang="es-CO" sz="800" dirty="0" smtClean="0">
                <a:solidFill>
                  <a:schemeClr val="bg1"/>
                </a:solidFill>
              </a:rPr>
              <a:t>2</a:t>
            </a:r>
            <a:endParaRPr lang="es-CO" sz="800" dirty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76" y="1681741"/>
            <a:ext cx="1686083" cy="1171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Oval 79"/>
          <p:cNvSpPr/>
          <p:nvPr/>
        </p:nvSpPr>
        <p:spPr>
          <a:xfrm>
            <a:off x="1429318" y="1714343"/>
            <a:ext cx="171450" cy="1360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r>
              <a:rPr lang="es-CO" sz="800" dirty="0" smtClean="0">
                <a:solidFill>
                  <a:schemeClr val="bg1"/>
                </a:solidFill>
              </a:rPr>
              <a:t>3</a:t>
            </a:r>
            <a:endParaRPr lang="es-CO" sz="800" dirty="0">
              <a:solidFill>
                <a:schemeClr val="bg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2824947" y="1193410"/>
            <a:ext cx="171450" cy="1360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r>
              <a:rPr lang="es-CO" sz="800" dirty="0" smtClean="0">
                <a:solidFill>
                  <a:schemeClr val="bg1"/>
                </a:solidFill>
              </a:rPr>
              <a:t>4</a:t>
            </a:r>
            <a:endParaRPr lang="es-CO" sz="800" dirty="0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5348970" y="1193410"/>
            <a:ext cx="171450" cy="1360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r>
              <a:rPr lang="es-CO" sz="800" dirty="0" smtClean="0">
                <a:solidFill>
                  <a:schemeClr val="bg1"/>
                </a:solidFill>
              </a:rPr>
              <a:t>5</a:t>
            </a:r>
            <a:endParaRPr lang="es-CO" sz="800" dirty="0">
              <a:solidFill>
                <a:schemeClr val="bg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7176551" y="1665803"/>
            <a:ext cx="171450" cy="1360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r>
              <a:rPr lang="es-CO" sz="800" dirty="0" smtClean="0">
                <a:solidFill>
                  <a:schemeClr val="bg1"/>
                </a:solidFill>
              </a:rPr>
              <a:t>7</a:t>
            </a:r>
            <a:endParaRPr lang="es-CO" sz="800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97" y="1420982"/>
            <a:ext cx="2898094" cy="708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348970" y="1611813"/>
            <a:ext cx="545521" cy="102823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15" y="1430918"/>
            <a:ext cx="2898576" cy="1129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25" y="2234549"/>
            <a:ext cx="1786880" cy="960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5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1" grpId="0" animBg="1"/>
      <p:bldP spid="80" grpId="0" animBg="1"/>
      <p:bldP spid="86" grpId="0" animBg="1"/>
      <p:bldP spid="87" grpId="0" animBg="1"/>
      <p:bldP spid="88" grpId="0" animBg="1"/>
      <p:bldP spid="16" grpId="0" animBg="1"/>
      <p:bldP spid="16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3624" y="1427067"/>
            <a:ext cx="4322016" cy="224676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sz="14000" dirty="0" smtClean="0">
                <a:solidFill>
                  <a:schemeClr val="accent4">
                    <a:lumMod val="50000"/>
                  </a:schemeClr>
                </a:solidFill>
                <a:latin typeface="Gill Sans Ultra Bold" panose="020B0A02020104020203" pitchFamily="34" charset="0"/>
                <a:ea typeface="Adobe Fan Heiti Std B" pitchFamily="34" charset="-128"/>
              </a:rPr>
              <a:t>AP</a:t>
            </a:r>
            <a:r>
              <a:rPr lang="es-ES" sz="14000" dirty="0" smtClean="0">
                <a:solidFill>
                  <a:srgbClr val="468AB8"/>
                </a:solidFill>
                <a:latin typeface="Gill Sans Ultra Bold" panose="020B0A02020104020203" pitchFamily="34" charset="0"/>
                <a:ea typeface="Adobe Fan Heiti Std B" pitchFamily="34" charset="-128"/>
              </a:rPr>
              <a:t>I</a:t>
            </a:r>
            <a:endParaRPr lang="es-CO" sz="14000" dirty="0">
              <a:latin typeface="Gill Sans Ultra Bold" panose="020B0A02020104020203" pitchFamily="34" charset="0"/>
            </a:endParaRPr>
          </a:p>
        </p:txBody>
      </p:sp>
      <p:pic>
        <p:nvPicPr>
          <p:cNvPr id="537603" name="Picture 4" descr="SOA-Experts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C1C1C1"/>
              </a:clrFrom>
              <a:clrTo>
                <a:srgbClr val="C1C1C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0928" y="1794923"/>
            <a:ext cx="64885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290946" y="586656"/>
            <a:ext cx="6851073" cy="21669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ES" sz="160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361112" y="2185363"/>
            <a:ext cx="18902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Argentina S.A.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Luis María Campos 134 10°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Tel.: (54-11) 5258 2374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:(54 9 11) 3236 9775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Buenos Aires, Argentina</a:t>
            </a:r>
          </a:p>
          <a:p>
            <a:pPr algn="l"/>
            <a:endParaRPr lang="en-US" sz="1000" dirty="0">
              <a:solidFill>
                <a:srgbClr val="4D4D4D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361113" y="3082648"/>
            <a:ext cx="189026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 S.A.S.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Calle 100 No 17A - 36 Of. 601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Tel: (57-1) 621 9348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 315 343 3919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Bogotá, Colombia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13" y="1674945"/>
            <a:ext cx="1806142" cy="530982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361113" y="4017830"/>
            <a:ext cx="1947969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it-IT" sz="1000" b="1" dirty="0" smtClean="0">
                <a:solidFill>
                  <a:srgbClr val="4D4D4D"/>
                </a:solidFill>
              </a:rPr>
              <a:t>VCSOFT Chile S.A.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Francisco Antonio Encina </a:t>
            </a:r>
            <a:r>
              <a:rPr lang="it-IT" sz="1000" dirty="0" smtClean="0">
                <a:solidFill>
                  <a:srgbClr val="4D4D4D"/>
                </a:solidFill>
              </a:rPr>
              <a:t>1781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Tel: (56-2) 28171983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Cel:(56-9) 6288 5114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Santiago, Chile</a:t>
            </a:r>
            <a:endParaRPr lang="it-IT" sz="1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Cloud Manager</a:t>
            </a:r>
            <a:endParaRPr lang="es-CO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51" y="654050"/>
            <a:ext cx="550539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34" y="971549"/>
            <a:ext cx="1482115" cy="345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4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Cloud Manager</a:t>
            </a:r>
            <a:endParaRPr lang="es-CO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70" y="654050"/>
            <a:ext cx="455096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4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Manager</a:t>
            </a:r>
            <a:endParaRPr lang="es-CO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55" y="654050"/>
            <a:ext cx="568519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9" y="895349"/>
            <a:ext cx="902721" cy="367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2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Entidades gobernadas en API Connect</a:t>
            </a:r>
            <a:endParaRPr lang="es-CO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43" y="654050"/>
            <a:ext cx="3529563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9175" y="316492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Catálogos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2835" y="3486627"/>
            <a:ext cx="1155190" cy="180498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92835" y="3019425"/>
            <a:ext cx="1155190" cy="188357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5368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1" y="712064"/>
            <a:ext cx="5086349" cy="408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19175" y="316492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Catálogos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2835" y="3486627"/>
            <a:ext cx="297940" cy="90249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" name="TextBox 7"/>
          <p:cNvSpPr txBox="1"/>
          <p:nvPr/>
        </p:nvSpPr>
        <p:spPr>
          <a:xfrm>
            <a:off x="1019175" y="265009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Espacios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81200" y="2928938"/>
            <a:ext cx="561975" cy="90487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81200" y="2650094"/>
            <a:ext cx="561975" cy="104500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92835" y="3164920"/>
            <a:ext cx="297940" cy="94894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3" name="Rectangle 22"/>
          <p:cNvSpPr/>
          <p:nvPr/>
        </p:nvSpPr>
        <p:spPr>
          <a:xfrm>
            <a:off x="6721364" y="4189393"/>
            <a:ext cx="24226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Elemento API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attrocento Sans" panose="020B05020500000200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Elemento PRODUCTO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attrocento Sans" panose="020B05020500000200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Elemento CATÁLOGO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attrocento Sans" panose="020B05020500000200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Elemento ESPACIO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attrocento Sans" panose="020B05020500000200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APIs &amp; Productos</a:t>
            </a:r>
            <a:endParaRPr lang="es-CO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8" y="746117"/>
            <a:ext cx="5313106" cy="3938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474839" y="1526458"/>
            <a:ext cx="3620729" cy="2190136"/>
          </a:xfrm>
          <a:prstGeom prst="roundRect">
            <a:avLst>
              <a:gd name="adj" fmla="val 7372"/>
            </a:avLst>
          </a:prstGeom>
          <a:solidFill>
            <a:srgbClr val="A6F785">
              <a:alpha val="20000"/>
            </a:srgbClr>
          </a:solidFill>
          <a:ln>
            <a:solidFill>
              <a:srgbClr val="92D050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2000" dirty="0" smtClean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endParaRPr lang="es-CO" sz="20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84903" y="3775586"/>
            <a:ext cx="3347884" cy="789039"/>
          </a:xfrm>
          <a:prstGeom prst="roundRect">
            <a:avLst>
              <a:gd name="adj" fmla="val 7372"/>
            </a:avLst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2000" dirty="0" smtClean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Productos</a:t>
            </a:r>
            <a:endParaRPr lang="es-CO" sz="20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4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38" y="654050"/>
            <a:ext cx="6762024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42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Definición API</a:t>
            </a:r>
            <a:endParaRPr lang="es-CO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26" y="654050"/>
            <a:ext cx="623284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7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Definición Producto</a:t>
            </a:r>
            <a:endParaRPr lang="es-CO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51" y="661424"/>
            <a:ext cx="578899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0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Taller Desarrollo de Configuraciones APIC</a:t>
            </a:r>
            <a:endParaRPr lang="es-CO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38989"/>
              </p:ext>
            </p:extLst>
          </p:nvPr>
        </p:nvGraphicFramePr>
        <p:xfrm>
          <a:off x="1165861" y="998221"/>
          <a:ext cx="7391399" cy="32533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90602"/>
                <a:gridCol w="2854402"/>
                <a:gridCol w="4146395"/>
              </a:tblGrid>
              <a:tr h="540701">
                <a:tc>
                  <a:txBody>
                    <a:bodyPr/>
                    <a:lstStyle/>
                    <a:p>
                      <a:pPr marL="0" algn="l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s-ES" sz="1400" b="1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kumimoji="0" lang="es-CO" sz="1400" b="1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s-ES" sz="1400" b="1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Nombre</a:t>
                      </a:r>
                      <a:endParaRPr kumimoji="0" lang="es-CO" sz="1400" b="1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CO" sz="14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Conceptos, Administración y Operación APIC</a:t>
                      </a:r>
                      <a:endParaRPr lang="es-CO" sz="1400" dirty="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871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s-CO" sz="140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/>
                          <a:ea typeface="Times New Roman"/>
                          <a:cs typeface="Calibri"/>
                        </a:rPr>
                        <a:t>Duración:</a:t>
                      </a:r>
                      <a:endParaRPr lang="es-CO" sz="120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r>
                        <a:rPr lang="es-CO" sz="1100">
                          <a:effectLst/>
                          <a:latin typeface="Calibri"/>
                          <a:ea typeface="Times New Roman"/>
                          <a:cs typeface="Calibri"/>
                        </a:rPr>
                        <a:t> horas </a:t>
                      </a:r>
                      <a:endParaRPr lang="es-CO" sz="120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5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s-CO" sz="140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/>
                          <a:ea typeface="Times New Roman"/>
                          <a:cs typeface="Calibri"/>
                        </a:rPr>
                        <a:t>Alcance de la Capacitación:</a:t>
                      </a:r>
                      <a:endParaRPr lang="es-CO" sz="120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/>
                          <a:ea typeface="Times New Roman"/>
                          <a:cs typeface="Calibri"/>
                        </a:rPr>
                        <a:t>Administración y operación de la plataforma IBM API Connect 2018. </a:t>
                      </a:r>
                      <a:endParaRPr lang="es-CO" sz="120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69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es-CO" sz="1400" dirty="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/>
                          <a:ea typeface="Times New Roman"/>
                          <a:cs typeface="Calibri"/>
                        </a:rPr>
                        <a:t>Requisitos que deben cumplir los participantes</a:t>
                      </a:r>
                      <a:endParaRPr lang="es-CO" sz="120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s-ES" sz="1100" dirty="0">
                          <a:effectLst/>
                          <a:latin typeface="Calibri"/>
                          <a:ea typeface="Calibri"/>
                          <a:cs typeface="Calibri"/>
                        </a:rPr>
                        <a:t>Conocimiento en administración y operación de servidores y sistemas operacionales asociados a appliances de red</a:t>
                      </a:r>
                      <a:endParaRPr lang="es-CO" sz="1200" dirty="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s-ES" sz="1100" dirty="0">
                          <a:effectLst/>
                          <a:latin typeface="Calibri"/>
                          <a:ea typeface="Calibri"/>
                          <a:cs typeface="Calibri"/>
                        </a:rPr>
                        <a:t>Conocimientos básicos de REST y servicios API</a:t>
                      </a:r>
                      <a:endParaRPr lang="es-CO" sz="1200" dirty="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s-CO" sz="1100" dirty="0">
                          <a:effectLst/>
                          <a:latin typeface="Calibri"/>
                          <a:ea typeface="Calibri"/>
                          <a:cs typeface="Calibri"/>
                        </a:rPr>
                        <a:t>Conocimientos de seguridad de plataformas y seguridad de información.</a:t>
                      </a:r>
                      <a:endParaRPr lang="es-CO" sz="1200" dirty="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s-CO" sz="1100" dirty="0">
                          <a:effectLst/>
                          <a:latin typeface="Calibri"/>
                          <a:ea typeface="Calibri"/>
                          <a:cs typeface="Calibri"/>
                        </a:rPr>
                        <a:t>Conocimiento en conceptos de monitoreo, operación y creación de scripts de control de plataformas.</a:t>
                      </a:r>
                      <a:endParaRPr lang="es-CO" sz="1200" dirty="0">
                        <a:effectLst/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71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Developer Portal</a:t>
            </a:r>
            <a:endParaRPr lang="es-CO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29" y="654050"/>
            <a:ext cx="6150441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3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</a:t>
            </a:r>
            <a:r>
              <a:rPr lang="es-CO" dirty="0" err="1" smtClean="0"/>
              <a:t>Analytics</a:t>
            </a:r>
            <a:r>
              <a:rPr lang="es-CO" dirty="0" smtClean="0"/>
              <a:t> @ API Manager</a:t>
            </a:r>
            <a:endParaRPr lang="es-CO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49" y="654050"/>
            <a:ext cx="5536801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57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</a:t>
            </a:r>
            <a:r>
              <a:rPr lang="es-CO" dirty="0" err="1" smtClean="0"/>
              <a:t>Analytics</a:t>
            </a:r>
            <a:r>
              <a:rPr lang="es-CO" dirty="0" smtClean="0"/>
              <a:t> @ API Developer Portal</a:t>
            </a:r>
            <a:endParaRPr lang="es-CO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516" y="654050"/>
            <a:ext cx="583706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2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</a:t>
            </a:r>
            <a:r>
              <a:rPr lang="es-CO" dirty="0" err="1" smtClean="0"/>
              <a:t>Designer</a:t>
            </a:r>
            <a:endParaRPr lang="es-CO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07" y="654050"/>
            <a:ext cx="6702485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12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212" name="Group 211"/>
          <p:cNvGrpSpPr/>
          <p:nvPr/>
        </p:nvGrpSpPr>
        <p:grpSpPr>
          <a:xfrm>
            <a:off x="343137" y="20638"/>
            <a:ext cx="8181738" cy="5122861"/>
            <a:chOff x="-408582" y="-964216"/>
            <a:chExt cx="9961165" cy="7085656"/>
          </a:xfrm>
        </p:grpSpPr>
        <p:sp>
          <p:nvSpPr>
            <p:cNvPr id="19" name="Rectangle 18"/>
            <p:cNvSpPr/>
            <p:nvPr/>
          </p:nvSpPr>
          <p:spPr>
            <a:xfrm rot="5400000">
              <a:off x="1045168" y="-2408833"/>
              <a:ext cx="7053666" cy="9961165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1A77B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9290" tIns="39290" rIns="39290" bIns="39290" numCol="1" spcCol="38100" rtlCol="0" anchor="ctr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-253621" y="-164383"/>
              <a:ext cx="707234" cy="953453"/>
              <a:chOff x="8826" y="-1"/>
              <a:chExt cx="707233" cy="953452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826" y="-1"/>
                <a:ext cx="707233" cy="707234"/>
                <a:chOff x="8826" y="0"/>
                <a:chExt cx="707232" cy="707232"/>
              </a:xfrm>
            </p:grpSpPr>
            <p:sp>
              <p:nvSpPr>
                <p:cNvPr id="210" name="Shape 189"/>
                <p:cNvSpPr/>
                <p:nvPr/>
              </p:nvSpPr>
              <p:spPr>
                <a:xfrm>
                  <a:off x="8826" y="0"/>
                  <a:ext cx="707232" cy="707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C6982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211" name="_-02.png"/>
                <p:cNvPicPr/>
                <p:nvPr/>
              </p:nvPicPr>
              <p:blipFill>
                <a:blip r:embed="rId2">
                  <a:extLst/>
                </a:blip>
                <a:srcRect l="24323" t="21763" r="24323" b="21763"/>
                <a:stretch>
                  <a:fillRect/>
                </a:stretch>
              </p:blipFill>
              <p:spPr>
                <a:xfrm>
                  <a:off x="172020" y="153919"/>
                  <a:ext cx="363191" cy="399394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209" name="Shape 192"/>
              <p:cNvSpPr/>
              <p:nvPr/>
            </p:nvSpPr>
            <p:spPr>
              <a:xfrm>
                <a:off x="36223" y="707231"/>
                <a:ext cx="634788" cy="2462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API </a:t>
                </a:r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DEVELOPER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-264772" y="1033718"/>
              <a:ext cx="707234" cy="953453"/>
              <a:chOff x="8826" y="-1"/>
              <a:chExt cx="707233" cy="953452"/>
            </a:xfrm>
          </p:grpSpPr>
          <p:grpSp>
            <p:nvGrpSpPr>
              <p:cNvPr id="204" name="Group 203"/>
              <p:cNvGrpSpPr/>
              <p:nvPr/>
            </p:nvGrpSpPr>
            <p:grpSpPr>
              <a:xfrm>
                <a:off x="8826" y="-1"/>
                <a:ext cx="707233" cy="707234"/>
                <a:chOff x="8826" y="0"/>
                <a:chExt cx="707232" cy="707232"/>
              </a:xfrm>
            </p:grpSpPr>
            <p:sp>
              <p:nvSpPr>
                <p:cNvPr id="206" name="Shape 189"/>
                <p:cNvSpPr/>
                <p:nvPr/>
              </p:nvSpPr>
              <p:spPr>
                <a:xfrm>
                  <a:off x="8826" y="0"/>
                  <a:ext cx="707232" cy="707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C6982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207" name="_-02.png"/>
                <p:cNvPicPr/>
                <p:nvPr/>
              </p:nvPicPr>
              <p:blipFill>
                <a:blip r:embed="rId2">
                  <a:extLst/>
                </a:blip>
                <a:srcRect l="24323" t="21763" r="24323" b="21763"/>
                <a:stretch>
                  <a:fillRect/>
                </a:stretch>
              </p:blipFill>
              <p:spPr>
                <a:xfrm>
                  <a:off x="172020" y="153919"/>
                  <a:ext cx="363191" cy="399394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205" name="Shape 192"/>
              <p:cNvSpPr/>
              <p:nvPr/>
            </p:nvSpPr>
            <p:spPr>
              <a:xfrm>
                <a:off x="157249" y="707231"/>
                <a:ext cx="392735" cy="2462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API </a:t>
                </a:r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OWNER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-271106" y="2190138"/>
              <a:ext cx="724719" cy="953453"/>
              <a:chOff x="-8659" y="-1"/>
              <a:chExt cx="724718" cy="953452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826" y="-1"/>
                <a:ext cx="707233" cy="707234"/>
                <a:chOff x="8826" y="0"/>
                <a:chExt cx="707232" cy="707232"/>
              </a:xfrm>
            </p:grpSpPr>
            <p:sp>
              <p:nvSpPr>
                <p:cNvPr id="202" name="Shape 189"/>
                <p:cNvSpPr/>
                <p:nvPr/>
              </p:nvSpPr>
              <p:spPr>
                <a:xfrm>
                  <a:off x="8826" y="0"/>
                  <a:ext cx="707232" cy="707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C6982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203" name="_-02.png"/>
                <p:cNvPicPr/>
                <p:nvPr/>
              </p:nvPicPr>
              <p:blipFill>
                <a:blip r:embed="rId2">
                  <a:extLst/>
                </a:blip>
                <a:srcRect l="24323" t="21763" r="24323" b="21763"/>
                <a:stretch>
                  <a:fillRect/>
                </a:stretch>
              </p:blipFill>
              <p:spPr>
                <a:xfrm>
                  <a:off x="172020" y="153919"/>
                  <a:ext cx="363191" cy="399394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201" name="Shape 192"/>
              <p:cNvSpPr/>
              <p:nvPr/>
            </p:nvSpPr>
            <p:spPr>
              <a:xfrm>
                <a:off x="-8659" y="707231"/>
                <a:ext cx="724556" cy="2462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APPLICATION </a:t>
                </a:r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DEVELOPER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-239610" y="3429336"/>
              <a:ext cx="707234" cy="953453"/>
              <a:chOff x="8826" y="-1"/>
              <a:chExt cx="707233" cy="953452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8826" y="-1"/>
                <a:ext cx="707233" cy="707234"/>
                <a:chOff x="8826" y="0"/>
                <a:chExt cx="707232" cy="707232"/>
              </a:xfrm>
            </p:grpSpPr>
            <p:sp>
              <p:nvSpPr>
                <p:cNvPr id="198" name="Shape 189"/>
                <p:cNvSpPr/>
                <p:nvPr/>
              </p:nvSpPr>
              <p:spPr>
                <a:xfrm>
                  <a:off x="8826" y="0"/>
                  <a:ext cx="707232" cy="707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C6982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199" name="_-02.png"/>
                <p:cNvPicPr/>
                <p:nvPr/>
              </p:nvPicPr>
              <p:blipFill>
                <a:blip r:embed="rId2">
                  <a:extLst/>
                </a:blip>
                <a:srcRect l="24323" t="21763" r="24323" b="21763"/>
                <a:stretch>
                  <a:fillRect/>
                </a:stretch>
              </p:blipFill>
              <p:spPr>
                <a:xfrm>
                  <a:off x="172020" y="153919"/>
                  <a:ext cx="363191" cy="399394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197" name="Shape 192"/>
              <p:cNvSpPr/>
              <p:nvPr/>
            </p:nvSpPr>
            <p:spPr>
              <a:xfrm>
                <a:off x="210948" y="707231"/>
                <a:ext cx="285335" cy="2462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END </a:t>
                </a:r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USER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86829" y="3400656"/>
              <a:ext cx="707234" cy="947894"/>
              <a:chOff x="-1321076" y="642644"/>
              <a:chExt cx="707234" cy="947894"/>
            </a:xfrm>
          </p:grpSpPr>
          <p:sp>
            <p:nvSpPr>
              <p:cNvPr id="193" name="Shape 195"/>
              <p:cNvSpPr/>
              <p:nvPr/>
            </p:nvSpPr>
            <p:spPr>
              <a:xfrm>
                <a:off x="-1321076" y="642644"/>
                <a:ext cx="707234" cy="7072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C01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5" name="Shape 215"/>
              <p:cNvSpPr/>
              <p:nvPr/>
            </p:nvSpPr>
            <p:spPr>
              <a:xfrm>
                <a:off x="-1318430" y="1344317"/>
                <a:ext cx="695703" cy="24622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800" b="1" dirty="0" smtClean="0">
                    <a:solidFill>
                      <a:srgbClr val="4277BB"/>
                    </a:solidFill>
                  </a:rPr>
                  <a:t>DEV</a:t>
                </a:r>
                <a:r>
                  <a:rPr lang="en-US" sz="800" b="1" dirty="0" smtClean="0">
                    <a:solidFill>
                      <a:srgbClr val="4277BB"/>
                    </a:solidFill>
                  </a:rPr>
                  <a:t>ICE </a:t>
                </a:r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APPLICATION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664259" y="107698"/>
              <a:ext cx="1175443" cy="932546"/>
              <a:chOff x="-1" y="0"/>
              <a:chExt cx="1175441" cy="932545"/>
            </a:xfrm>
          </p:grpSpPr>
          <p:sp>
            <p:nvSpPr>
              <p:cNvPr id="189" name="Shape 375"/>
              <p:cNvSpPr/>
              <p:nvPr/>
            </p:nvSpPr>
            <p:spPr>
              <a:xfrm>
                <a:off x="21770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19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-1" y="139612"/>
                <a:ext cx="1175441" cy="792933"/>
                <a:chOff x="0" y="130399"/>
                <a:chExt cx="1175439" cy="792931"/>
              </a:xfrm>
            </p:grpSpPr>
            <p:pic>
              <p:nvPicPr>
                <p:cNvPr id="191" name="_-19.png"/>
                <p:cNvPicPr/>
                <p:nvPr/>
              </p:nvPicPr>
              <p:blipFill>
                <a:blip r:embed="rId3">
                  <a:extLst/>
                </a:blip>
                <a:srcRect l="11328" t="18438" r="11328" b="18438"/>
                <a:stretch>
                  <a:fillRect/>
                </a:stretch>
              </p:blipFill>
              <p:spPr>
                <a:xfrm>
                  <a:off x="306810" y="130399"/>
                  <a:ext cx="547001" cy="446433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92" name="Shape 377"/>
                <p:cNvSpPr/>
                <p:nvPr/>
              </p:nvSpPr>
              <p:spPr>
                <a:xfrm>
                  <a:off x="0" y="707231"/>
                  <a:ext cx="1175439" cy="216099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>
                      <a:solidFill>
                        <a:srgbClr val="4277BB"/>
                      </a:solidFill>
                    </a:rPr>
                    <a:t>API </a:t>
                  </a:r>
                  <a:r>
                    <a:rPr lang="en-US" sz="800" b="1" dirty="0" smtClean="0">
                      <a:solidFill>
                        <a:srgbClr val="4277BB"/>
                      </a:solidFill>
                    </a:rPr>
                    <a:t>ANALYTICS VISUALIZATION</a:t>
                  </a:r>
                  <a:endParaRPr sz="800" b="1" dirty="0">
                    <a:solidFill>
                      <a:srgbClr val="4277BB"/>
                    </a:solidFill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2702761" y="2283008"/>
              <a:ext cx="1175443" cy="932546"/>
              <a:chOff x="-1" y="0"/>
              <a:chExt cx="1175441" cy="932545"/>
            </a:xfrm>
          </p:grpSpPr>
          <p:sp>
            <p:nvSpPr>
              <p:cNvPr id="185" name="Shape 375"/>
              <p:cNvSpPr/>
              <p:nvPr/>
            </p:nvSpPr>
            <p:spPr>
              <a:xfrm>
                <a:off x="21770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19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86" name="Group 185"/>
              <p:cNvGrpSpPr/>
              <p:nvPr/>
            </p:nvGrpSpPr>
            <p:grpSpPr>
              <a:xfrm>
                <a:off x="-1" y="139612"/>
                <a:ext cx="1175441" cy="792933"/>
                <a:chOff x="0" y="130399"/>
                <a:chExt cx="1175439" cy="792931"/>
              </a:xfrm>
            </p:grpSpPr>
            <p:pic>
              <p:nvPicPr>
                <p:cNvPr id="187" name="_-19.png"/>
                <p:cNvPicPr/>
                <p:nvPr/>
              </p:nvPicPr>
              <p:blipFill>
                <a:blip r:embed="rId3">
                  <a:extLst/>
                </a:blip>
                <a:srcRect l="11328" t="18438" r="11328" b="18438"/>
                <a:stretch>
                  <a:fillRect/>
                </a:stretch>
              </p:blipFill>
              <p:spPr>
                <a:xfrm>
                  <a:off x="306810" y="130399"/>
                  <a:ext cx="547001" cy="446433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88" name="Shape 377"/>
                <p:cNvSpPr/>
                <p:nvPr/>
              </p:nvSpPr>
              <p:spPr>
                <a:xfrm>
                  <a:off x="0" y="707231"/>
                  <a:ext cx="1175439" cy="216099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lang="en-US" sz="800" b="1" dirty="0" smtClean="0">
                      <a:solidFill>
                        <a:srgbClr val="4277BB"/>
                      </a:solidFill>
                    </a:rPr>
                    <a:t>DEVELOPER </a:t>
                  </a:r>
                </a:p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lang="en-US" sz="800" b="1" dirty="0" smtClean="0">
                      <a:solidFill>
                        <a:srgbClr val="4277BB"/>
                      </a:solidFill>
                    </a:rPr>
                    <a:t>PORTAL</a:t>
                  </a:r>
                  <a:endParaRPr sz="800" b="1" dirty="0">
                    <a:solidFill>
                      <a:srgbClr val="4277BB"/>
                    </a:solidFill>
                  </a:endParaRP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4493059" y="-623822"/>
              <a:ext cx="1175443" cy="932546"/>
              <a:chOff x="-1" y="0"/>
              <a:chExt cx="1175441" cy="932545"/>
            </a:xfrm>
          </p:grpSpPr>
          <p:sp>
            <p:nvSpPr>
              <p:cNvPr id="181" name="Shape 375"/>
              <p:cNvSpPr/>
              <p:nvPr/>
            </p:nvSpPr>
            <p:spPr>
              <a:xfrm>
                <a:off x="21770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19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82" name="Group 181"/>
              <p:cNvGrpSpPr/>
              <p:nvPr/>
            </p:nvGrpSpPr>
            <p:grpSpPr>
              <a:xfrm>
                <a:off x="-1" y="139612"/>
                <a:ext cx="1175441" cy="792933"/>
                <a:chOff x="0" y="130399"/>
                <a:chExt cx="1175439" cy="792931"/>
              </a:xfrm>
            </p:grpSpPr>
            <p:pic>
              <p:nvPicPr>
                <p:cNvPr id="183" name="_-19.png"/>
                <p:cNvPicPr/>
                <p:nvPr/>
              </p:nvPicPr>
              <p:blipFill>
                <a:blip r:embed="rId3">
                  <a:extLst/>
                </a:blip>
                <a:srcRect l="11328" t="18438" r="11328" b="18438"/>
                <a:stretch>
                  <a:fillRect/>
                </a:stretch>
              </p:blipFill>
              <p:spPr>
                <a:xfrm>
                  <a:off x="306810" y="130399"/>
                  <a:ext cx="547001" cy="446433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84" name="Shape 377"/>
                <p:cNvSpPr/>
                <p:nvPr/>
              </p:nvSpPr>
              <p:spPr>
                <a:xfrm>
                  <a:off x="0" y="707231"/>
                  <a:ext cx="1175439" cy="216099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 smtClean="0">
                      <a:solidFill>
                        <a:srgbClr val="4277BB"/>
                      </a:solidFill>
                    </a:rPr>
                    <a:t>A</a:t>
                  </a:r>
                  <a:r>
                    <a:rPr lang="en-US" sz="800" b="1" dirty="0" smtClean="0">
                      <a:solidFill>
                        <a:srgbClr val="4277BB"/>
                      </a:solidFill>
                    </a:rPr>
                    <a:t>PI DEVELOPER TOOLKIT</a:t>
                  </a:r>
                  <a:endParaRPr sz="800" b="1" dirty="0">
                    <a:solidFill>
                      <a:srgbClr val="4277BB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4531560" y="1060599"/>
              <a:ext cx="1175443" cy="932546"/>
              <a:chOff x="-1" y="0"/>
              <a:chExt cx="1175441" cy="932545"/>
            </a:xfrm>
          </p:grpSpPr>
          <p:sp>
            <p:nvSpPr>
              <p:cNvPr id="177" name="Shape 375"/>
              <p:cNvSpPr/>
              <p:nvPr/>
            </p:nvSpPr>
            <p:spPr>
              <a:xfrm>
                <a:off x="21770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19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-1" y="139612"/>
                <a:ext cx="1175441" cy="792933"/>
                <a:chOff x="0" y="130399"/>
                <a:chExt cx="1175439" cy="792931"/>
              </a:xfrm>
            </p:grpSpPr>
            <p:pic>
              <p:nvPicPr>
                <p:cNvPr id="179" name="_-19.png"/>
                <p:cNvPicPr/>
                <p:nvPr/>
              </p:nvPicPr>
              <p:blipFill>
                <a:blip r:embed="rId3">
                  <a:extLst/>
                </a:blip>
                <a:srcRect l="11328" t="18438" r="11328" b="18438"/>
                <a:stretch>
                  <a:fillRect/>
                </a:stretch>
              </p:blipFill>
              <p:spPr>
                <a:xfrm>
                  <a:off x="306810" y="130399"/>
                  <a:ext cx="547001" cy="446433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80" name="Shape 377"/>
                <p:cNvSpPr/>
                <p:nvPr/>
              </p:nvSpPr>
              <p:spPr>
                <a:xfrm>
                  <a:off x="0" y="707231"/>
                  <a:ext cx="1175439" cy="216099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>
                      <a:solidFill>
                        <a:srgbClr val="4277BB"/>
                      </a:solidFill>
                    </a:rPr>
                    <a:t>API </a:t>
                  </a:r>
                  <a:endParaRPr lang="en-US" sz="800" b="1" dirty="0" smtClean="0">
                    <a:solidFill>
                      <a:srgbClr val="4277BB"/>
                    </a:solidFill>
                  </a:endParaRPr>
                </a:p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 smtClean="0">
                      <a:solidFill>
                        <a:srgbClr val="4277BB"/>
                      </a:solidFill>
                    </a:rPr>
                    <a:t>MANAGEMENT</a:t>
                  </a:r>
                  <a:endParaRPr sz="800" b="1" dirty="0">
                    <a:solidFill>
                      <a:srgbClr val="4277BB"/>
                    </a:solidFill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4512310" y="3389913"/>
              <a:ext cx="1175443" cy="932546"/>
              <a:chOff x="-1" y="0"/>
              <a:chExt cx="1175441" cy="932545"/>
            </a:xfrm>
          </p:grpSpPr>
          <p:sp>
            <p:nvSpPr>
              <p:cNvPr id="173" name="Shape 375"/>
              <p:cNvSpPr/>
              <p:nvPr/>
            </p:nvSpPr>
            <p:spPr>
              <a:xfrm>
                <a:off x="217706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19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-1" y="139612"/>
                <a:ext cx="1175441" cy="792933"/>
                <a:chOff x="0" y="130399"/>
                <a:chExt cx="1175439" cy="792931"/>
              </a:xfrm>
            </p:grpSpPr>
            <p:pic>
              <p:nvPicPr>
                <p:cNvPr id="175" name="_-19.png"/>
                <p:cNvPicPr/>
                <p:nvPr/>
              </p:nvPicPr>
              <p:blipFill>
                <a:blip r:embed="rId3">
                  <a:extLst/>
                </a:blip>
                <a:srcRect l="11328" t="18438" r="11328" b="18438"/>
                <a:stretch>
                  <a:fillRect/>
                </a:stretch>
              </p:blipFill>
              <p:spPr>
                <a:xfrm>
                  <a:off x="306810" y="130399"/>
                  <a:ext cx="547001" cy="446433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76" name="Shape 377"/>
                <p:cNvSpPr/>
                <p:nvPr/>
              </p:nvSpPr>
              <p:spPr>
                <a:xfrm>
                  <a:off x="0" y="707231"/>
                  <a:ext cx="1175439" cy="216099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>
                      <a:solidFill>
                        <a:srgbClr val="4277BB"/>
                      </a:solidFill>
                    </a:rPr>
                    <a:t>API </a:t>
                  </a:r>
                  <a:r>
                    <a:rPr lang="en-US" sz="800" b="1" dirty="0" smtClean="0">
                      <a:solidFill>
                        <a:srgbClr val="4277BB"/>
                      </a:solidFill>
                    </a:rPr>
                    <a:t>GATEWAY</a:t>
                  </a:r>
                  <a:endParaRPr sz="800" b="1" dirty="0">
                    <a:solidFill>
                      <a:srgbClr val="4277BB"/>
                    </a:solidFill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280969" y="507676"/>
              <a:ext cx="707234" cy="953454"/>
              <a:chOff x="75417" y="0"/>
              <a:chExt cx="707232" cy="953453"/>
            </a:xfrm>
          </p:grpSpPr>
          <p:sp>
            <p:nvSpPr>
              <p:cNvPr id="169" name="Shape 195"/>
              <p:cNvSpPr/>
              <p:nvPr/>
            </p:nvSpPr>
            <p:spPr>
              <a:xfrm>
                <a:off x="75417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C01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70" name="Group 169"/>
              <p:cNvGrpSpPr/>
              <p:nvPr/>
            </p:nvGrpSpPr>
            <p:grpSpPr>
              <a:xfrm>
                <a:off x="195545" y="160392"/>
                <a:ext cx="502280" cy="793061"/>
                <a:chOff x="206079" y="160392"/>
                <a:chExt cx="502279" cy="793059"/>
              </a:xfrm>
            </p:grpSpPr>
            <p:pic>
              <p:nvPicPr>
                <p:cNvPr id="171" name="_-03.png"/>
                <p:cNvPicPr/>
                <p:nvPr/>
              </p:nvPicPr>
              <p:blipFill>
                <a:blip r:embed="rId4">
                  <a:extLst/>
                </a:blip>
                <a:srcRect l="22990" t="22678" r="12110" b="12057"/>
                <a:stretch>
                  <a:fillRect/>
                </a:stretch>
              </p:blipFill>
              <p:spPr>
                <a:xfrm>
                  <a:off x="247528" y="160392"/>
                  <a:ext cx="460830" cy="461566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72" name="Shape 197"/>
                <p:cNvSpPr/>
                <p:nvPr/>
              </p:nvSpPr>
              <p:spPr>
                <a:xfrm>
                  <a:off x="206079" y="707231"/>
                  <a:ext cx="466472" cy="24622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lang="en-US" sz="800" b="1" dirty="0" smtClean="0">
                      <a:solidFill>
                        <a:srgbClr val="4277BB"/>
                      </a:solidFill>
                    </a:rPr>
                    <a:t>API </a:t>
                  </a:r>
                </a:p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lang="en-US" sz="800" b="1" dirty="0" smtClean="0">
                      <a:solidFill>
                        <a:srgbClr val="4277BB"/>
                      </a:solidFill>
                    </a:rPr>
                    <a:t>RUNTIME</a:t>
                  </a:r>
                  <a:endParaRPr sz="800" b="1" dirty="0">
                    <a:solidFill>
                      <a:srgbClr val="4277BB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6262682" y="2521065"/>
              <a:ext cx="707234" cy="953453"/>
              <a:chOff x="8826" y="-1"/>
              <a:chExt cx="707233" cy="953452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8826" y="-1"/>
                <a:ext cx="707233" cy="707234"/>
                <a:chOff x="8826" y="0"/>
                <a:chExt cx="707232" cy="707232"/>
              </a:xfrm>
            </p:grpSpPr>
            <p:sp>
              <p:nvSpPr>
                <p:cNvPr id="167" name="Shape 189"/>
                <p:cNvSpPr/>
                <p:nvPr/>
              </p:nvSpPr>
              <p:spPr>
                <a:xfrm>
                  <a:off x="8826" y="0"/>
                  <a:ext cx="707232" cy="707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C6982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168" name="_-02.png"/>
                <p:cNvPicPr/>
                <p:nvPr/>
              </p:nvPicPr>
              <p:blipFill>
                <a:blip r:embed="rId2">
                  <a:extLst/>
                </a:blip>
                <a:srcRect l="24323" t="21763" r="24323" b="21763"/>
                <a:stretch>
                  <a:fillRect/>
                </a:stretch>
              </p:blipFill>
              <p:spPr>
                <a:xfrm>
                  <a:off x="172020" y="153919"/>
                  <a:ext cx="363191" cy="399394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166" name="Shape 192"/>
              <p:cNvSpPr/>
              <p:nvPr/>
            </p:nvSpPr>
            <p:spPr>
              <a:xfrm>
                <a:off x="13782" y="707231"/>
                <a:ext cx="679672" cy="2462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IT </a:t>
                </a:r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800" b="1" dirty="0" smtClean="0">
                    <a:solidFill>
                      <a:srgbClr val="4277BB"/>
                    </a:solidFill>
                  </a:rPr>
                  <a:t>OPERATIONS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547330" y="-659532"/>
              <a:ext cx="707233" cy="959876"/>
              <a:chOff x="223397" y="0"/>
              <a:chExt cx="707232" cy="959875"/>
            </a:xfrm>
          </p:grpSpPr>
          <p:sp>
            <p:nvSpPr>
              <p:cNvPr id="161" name="Shape 319"/>
              <p:cNvSpPr/>
              <p:nvPr/>
            </p:nvSpPr>
            <p:spPr>
              <a:xfrm>
                <a:off x="223397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25C8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4" name="Shape 321"/>
              <p:cNvSpPr/>
              <p:nvPr/>
            </p:nvSpPr>
            <p:spPr>
              <a:xfrm>
                <a:off x="233971" y="713653"/>
                <a:ext cx="686083" cy="24622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800" b="1" dirty="0">
                    <a:solidFill>
                      <a:srgbClr val="4277BB"/>
                    </a:solidFill>
                  </a:rPr>
                  <a:t>ENTERPRISE </a:t>
                </a:r>
                <a:endParaRPr lang="en-US" sz="800" b="1" dirty="0" smtClean="0">
                  <a:solidFill>
                    <a:srgbClr val="4277BB"/>
                  </a:solidFill>
                </a:endParaRPr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800" b="1" dirty="0" smtClean="0">
                    <a:solidFill>
                      <a:srgbClr val="4277BB"/>
                    </a:solidFill>
                  </a:rPr>
                  <a:t>DATA</a:t>
                </a:r>
                <a:endParaRPr sz="800" b="1" dirty="0">
                  <a:solidFill>
                    <a:srgbClr val="4277BB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8533204" y="1556831"/>
              <a:ext cx="764634" cy="953454"/>
              <a:chOff x="46466" y="0"/>
              <a:chExt cx="764633" cy="953453"/>
            </a:xfrm>
          </p:grpSpPr>
          <p:sp>
            <p:nvSpPr>
              <p:cNvPr id="157" name="Shape 195"/>
              <p:cNvSpPr/>
              <p:nvPr/>
            </p:nvSpPr>
            <p:spPr>
              <a:xfrm>
                <a:off x="75417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C01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6466" y="160392"/>
                <a:ext cx="764633" cy="793061"/>
                <a:chOff x="57000" y="160392"/>
                <a:chExt cx="764631" cy="793059"/>
              </a:xfrm>
            </p:grpSpPr>
            <p:pic>
              <p:nvPicPr>
                <p:cNvPr id="159" name="_-03.png"/>
                <p:cNvPicPr/>
                <p:nvPr/>
              </p:nvPicPr>
              <p:blipFill>
                <a:blip r:embed="rId4">
                  <a:extLst/>
                </a:blip>
                <a:srcRect l="22990" t="22678" r="12110" b="12057"/>
                <a:stretch>
                  <a:fillRect/>
                </a:stretch>
              </p:blipFill>
              <p:spPr>
                <a:xfrm>
                  <a:off x="247528" y="160392"/>
                  <a:ext cx="460830" cy="461566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60" name="Shape 197"/>
                <p:cNvSpPr/>
                <p:nvPr/>
              </p:nvSpPr>
              <p:spPr>
                <a:xfrm>
                  <a:off x="57000" y="707231"/>
                  <a:ext cx="764631" cy="24622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lang="en-US" sz="800" b="1" dirty="0" smtClean="0">
                      <a:solidFill>
                        <a:srgbClr val="4277BB"/>
                      </a:solidFill>
                    </a:rPr>
                    <a:t>ENTERPRISE</a:t>
                  </a:r>
                </a:p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 smtClean="0">
                      <a:solidFill>
                        <a:srgbClr val="4277BB"/>
                      </a:solidFill>
                    </a:rPr>
                    <a:t>APPLICATION</a:t>
                  </a:r>
                  <a:r>
                    <a:rPr lang="en-US" sz="800" b="1" dirty="0" smtClean="0">
                      <a:solidFill>
                        <a:srgbClr val="4277BB"/>
                      </a:solidFill>
                    </a:rPr>
                    <a:t>S</a:t>
                  </a:r>
                  <a:endParaRPr sz="800" b="1" dirty="0">
                    <a:solidFill>
                      <a:srgbClr val="4277BB"/>
                    </a:solidFill>
                  </a:endParaRPr>
                </a:p>
              </p:txBody>
            </p:sp>
          </p:grpSp>
        </p:grpSp>
        <p:grpSp>
          <p:nvGrpSpPr>
            <p:cNvPr id="18" name="Group 17"/>
            <p:cNvGrpSpPr/>
            <p:nvPr/>
          </p:nvGrpSpPr>
          <p:grpSpPr>
            <a:xfrm>
              <a:off x="4625837" y="4856061"/>
              <a:ext cx="707233" cy="908404"/>
              <a:chOff x="0" y="0"/>
              <a:chExt cx="707232" cy="908403"/>
            </a:xfrm>
          </p:grpSpPr>
          <p:sp>
            <p:nvSpPr>
              <p:cNvPr id="153" name="Shape 482"/>
              <p:cNvSpPr/>
              <p:nvPr/>
            </p:nvSpPr>
            <p:spPr>
              <a:xfrm>
                <a:off x="0" y="0"/>
                <a:ext cx="707232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42233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Shape 483"/>
              <p:cNvSpPr/>
              <p:nvPr/>
            </p:nvSpPr>
            <p:spPr>
              <a:xfrm>
                <a:off x="61919" y="702819"/>
                <a:ext cx="604987" cy="20558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800" b="1">
                    <a:solidFill>
                      <a:srgbClr val="4277BB"/>
                    </a:solidFill>
                  </a:rPr>
                  <a:t>SECURITY</a:t>
                </a:r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>
              <a:off x="1966411" y="-957942"/>
              <a:ext cx="0" cy="1718712"/>
            </a:xfrm>
            <a:prstGeom prst="line">
              <a:avLst/>
            </a:prstGeom>
            <a:noFill/>
            <a:ln w="19050" cap="flat">
              <a:solidFill>
                <a:srgbClr val="1A77B5">
                  <a:alpha val="55000"/>
                </a:srgbClr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Shape 64"/>
            <p:cNvSpPr/>
            <p:nvPr/>
          </p:nvSpPr>
          <p:spPr>
            <a:xfrm>
              <a:off x="-311052" y="-943891"/>
              <a:ext cx="1496914" cy="15388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1000" b="1" dirty="0" smtClean="0">
                  <a:solidFill>
                    <a:srgbClr val="4277BB"/>
                  </a:solidFill>
                </a:rPr>
                <a:t>PUBLIC NETWORK</a:t>
              </a:r>
              <a:endParaRPr sz="1000" b="1" dirty="0">
                <a:solidFill>
                  <a:srgbClr val="4277BB"/>
                </a:solidFill>
              </a:endParaRPr>
            </a:p>
          </p:txBody>
        </p:sp>
        <p:sp>
          <p:nvSpPr>
            <p:cNvPr id="22" name="Shape 64"/>
            <p:cNvSpPr/>
            <p:nvPr/>
          </p:nvSpPr>
          <p:spPr>
            <a:xfrm>
              <a:off x="2018290" y="-951943"/>
              <a:ext cx="1155766" cy="15388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1000" b="1" dirty="0" smtClean="0">
                  <a:solidFill>
                    <a:srgbClr val="4277BB"/>
                  </a:solidFill>
                </a:rPr>
                <a:t>CLOUD NETWORK</a:t>
              </a:r>
              <a:endParaRPr sz="1000" b="1" dirty="0">
                <a:solidFill>
                  <a:srgbClr val="4277BB"/>
                </a:solidFill>
              </a:endParaRPr>
            </a:p>
          </p:txBody>
        </p:sp>
        <p:sp>
          <p:nvSpPr>
            <p:cNvPr id="23" name="Shape 64"/>
            <p:cNvSpPr/>
            <p:nvPr/>
          </p:nvSpPr>
          <p:spPr>
            <a:xfrm>
              <a:off x="7759200" y="-954409"/>
              <a:ext cx="1677359" cy="15388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1000" b="1" smtClean="0">
                  <a:solidFill>
                    <a:srgbClr val="4277BB"/>
                  </a:solidFill>
                </a:rPr>
                <a:t>ENTERPRISE  NETWORK</a:t>
              </a:r>
              <a:endParaRPr lang="en-US" sz="1000" b="1" dirty="0" smtClean="0">
                <a:solidFill>
                  <a:srgbClr val="4277BB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983037" y="3487449"/>
              <a:ext cx="0" cy="1342401"/>
            </a:xfrm>
            <a:prstGeom prst="line">
              <a:avLst/>
            </a:prstGeom>
            <a:noFill/>
            <a:ln w="19050" cap="flat">
              <a:solidFill>
                <a:srgbClr val="1A77B5">
                  <a:alpha val="55000"/>
                </a:srgbClr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704852" y="1534363"/>
              <a:ext cx="0" cy="3261197"/>
            </a:xfrm>
            <a:prstGeom prst="line">
              <a:avLst/>
            </a:prstGeom>
            <a:noFill/>
            <a:ln w="19050" cap="flat">
              <a:solidFill>
                <a:srgbClr val="1A77B5">
                  <a:alpha val="55000"/>
                </a:srgbClr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62558" y="191427"/>
              <a:ext cx="897074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352851" y="184825"/>
              <a:ext cx="0" cy="970258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342033" y="1159445"/>
              <a:ext cx="29976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9409" y="235109"/>
              <a:ext cx="178958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30221" y="229317"/>
              <a:ext cx="0" cy="1085808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41759" y="1304823"/>
              <a:ext cx="198599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34827" y="954003"/>
              <a:ext cx="56430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94261" y="943437"/>
              <a:ext cx="0" cy="320888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183283" y="1257800"/>
              <a:ext cx="46692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448051" y="1356529"/>
              <a:ext cx="1203339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351558" y="1454909"/>
              <a:ext cx="290112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359514" y="1448618"/>
              <a:ext cx="0" cy="977757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2534" y="2421178"/>
              <a:ext cx="928074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49858" y="2654609"/>
              <a:ext cx="820122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1261601" y="2646838"/>
              <a:ext cx="1" cy="728862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non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470109" y="3742869"/>
              <a:ext cx="42001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588040" y="3738864"/>
              <a:ext cx="273356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851180" y="3391852"/>
              <a:ext cx="0" cy="353224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332553" y="2815638"/>
              <a:ext cx="220285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542659" y="2813917"/>
              <a:ext cx="0" cy="994349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2535932" y="3802013"/>
              <a:ext cx="2188699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390628" y="1167540"/>
              <a:ext cx="173780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390428" y="1249219"/>
              <a:ext cx="33819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378526" y="1387576"/>
              <a:ext cx="401782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771355" y="1384975"/>
              <a:ext cx="0" cy="1238558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759750" y="2617491"/>
              <a:ext cx="140629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888162" y="1421794"/>
              <a:ext cx="0" cy="1211506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882488" y="1433058"/>
              <a:ext cx="828278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376980" y="1316809"/>
              <a:ext cx="234765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719461" y="442907"/>
              <a:ext cx="0" cy="815137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712567" y="450394"/>
              <a:ext cx="169795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553641" y="-253779"/>
              <a:ext cx="0" cy="1426029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549790" y="-244383"/>
              <a:ext cx="2150032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421117" y="-294753"/>
              <a:ext cx="2178387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6618897" y="-249025"/>
              <a:ext cx="1" cy="748321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non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7592707" y="-303599"/>
              <a:ext cx="1" cy="834953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non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424746" y="-240778"/>
              <a:ext cx="1190962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108454" y="2045606"/>
              <a:ext cx="0" cy="1314673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455075" y="3654205"/>
              <a:ext cx="512062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54806" y="868622"/>
              <a:ext cx="0" cy="2789295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5949686" y="875323"/>
              <a:ext cx="32169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7002042" y="868706"/>
              <a:ext cx="32169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632454" y="1457777"/>
              <a:ext cx="0" cy="103893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443455" y="3766412"/>
              <a:ext cx="2153928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590397" y="1468663"/>
              <a:ext cx="0" cy="2305273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5101233" y="348184"/>
              <a:ext cx="3183" cy="687541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non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592999" y="435650"/>
              <a:ext cx="1451084" cy="4885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non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046659" y="423069"/>
              <a:ext cx="0" cy="595225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8292773" y="-305202"/>
              <a:ext cx="24245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281676" y="1901039"/>
              <a:ext cx="287520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299479" y="-315604"/>
              <a:ext cx="0" cy="1106854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288593" y="870939"/>
              <a:ext cx="0" cy="104154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054897" y="790633"/>
              <a:ext cx="254451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048492" y="882231"/>
              <a:ext cx="240896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8905722" y="307584"/>
              <a:ext cx="0" cy="1207566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triangl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1" name="Rectangle 80"/>
            <p:cNvSpPr/>
            <p:nvPr/>
          </p:nvSpPr>
          <p:spPr>
            <a:xfrm>
              <a:off x="1631594" y="4812803"/>
              <a:ext cx="7349490" cy="954307"/>
            </a:xfrm>
            <a:prstGeom prst="rect">
              <a:avLst/>
            </a:prstGeom>
            <a:noFill/>
            <a:ln w="19050" cap="flat">
              <a:solidFill>
                <a:srgbClr val="1A77B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39290" tIns="39290" rIns="39290" bIns="39290" numCol="1" spcCol="38100" rtlCol="0" anchor="ctr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7704852" y="-964216"/>
              <a:ext cx="0" cy="1417841"/>
            </a:xfrm>
            <a:prstGeom prst="line">
              <a:avLst/>
            </a:prstGeom>
            <a:noFill/>
            <a:ln w="19050" cap="flat">
              <a:solidFill>
                <a:srgbClr val="1A77B5">
                  <a:alpha val="55000"/>
                </a:srgbClr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977841" y="1903770"/>
              <a:ext cx="0" cy="422910"/>
            </a:xfrm>
            <a:prstGeom prst="line">
              <a:avLst/>
            </a:prstGeom>
            <a:noFill/>
            <a:ln w="19050" cap="flat">
              <a:solidFill>
                <a:srgbClr val="1A77B5">
                  <a:alpha val="55000"/>
                </a:srgbClr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983037" y="5778540"/>
              <a:ext cx="0" cy="342900"/>
            </a:xfrm>
            <a:prstGeom prst="line">
              <a:avLst/>
            </a:prstGeom>
            <a:noFill/>
            <a:ln w="19050" cap="flat">
              <a:solidFill>
                <a:srgbClr val="1A77B5">
                  <a:alpha val="55000"/>
                </a:srgbClr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7686607" y="5778540"/>
              <a:ext cx="0" cy="342900"/>
            </a:xfrm>
            <a:prstGeom prst="line">
              <a:avLst/>
            </a:prstGeom>
            <a:noFill/>
            <a:ln w="19050" cap="flat">
              <a:solidFill>
                <a:srgbClr val="1A77B5">
                  <a:alpha val="55000"/>
                </a:srgbClr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5243" y="817920"/>
              <a:ext cx="241300" cy="228600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5243" y="2360970"/>
              <a:ext cx="241300" cy="22860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0233" y="497738"/>
              <a:ext cx="241300" cy="228600"/>
            </a:xfrm>
            <a:prstGeom prst="rect">
              <a:avLst/>
            </a:prstGeom>
          </p:spPr>
        </p:pic>
        <p:grpSp>
          <p:nvGrpSpPr>
            <p:cNvPr id="89" name="Group 88"/>
            <p:cNvGrpSpPr/>
            <p:nvPr/>
          </p:nvGrpSpPr>
          <p:grpSpPr>
            <a:xfrm>
              <a:off x="1654756" y="894656"/>
              <a:ext cx="707235" cy="963276"/>
              <a:chOff x="148052" y="0"/>
              <a:chExt cx="707233" cy="963275"/>
            </a:xfrm>
          </p:grpSpPr>
          <p:sp>
            <p:nvSpPr>
              <p:cNvPr id="149" name="Shape 282"/>
              <p:cNvSpPr/>
              <p:nvPr/>
            </p:nvSpPr>
            <p:spPr>
              <a:xfrm>
                <a:off x="148052" y="0"/>
                <a:ext cx="707233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8DC53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0" name="Group 149"/>
              <p:cNvGrpSpPr/>
              <p:nvPr/>
            </p:nvGrpSpPr>
            <p:grpSpPr>
              <a:xfrm>
                <a:off x="251004" y="137126"/>
                <a:ext cx="520974" cy="826149"/>
                <a:chOff x="264123" y="127304"/>
                <a:chExt cx="520973" cy="826147"/>
              </a:xfrm>
            </p:grpSpPr>
            <p:pic>
              <p:nvPicPr>
                <p:cNvPr id="151" name="_-10.png"/>
                <p:cNvPicPr/>
                <p:nvPr/>
              </p:nvPicPr>
              <p:blipFill>
                <a:blip r:embed="rId6">
                  <a:extLst/>
                </a:blip>
                <a:srcRect l="18106" t="18000" r="18106" b="18000"/>
                <a:stretch>
                  <a:fillRect/>
                </a:stretch>
              </p:blipFill>
              <p:spPr>
                <a:xfrm>
                  <a:off x="291644" y="127304"/>
                  <a:ext cx="451116" cy="452624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52" name="Shape 284"/>
                <p:cNvSpPr/>
                <p:nvPr/>
              </p:nvSpPr>
              <p:spPr>
                <a:xfrm>
                  <a:off x="264123" y="707231"/>
                  <a:ext cx="520973" cy="24622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>
                      <a:solidFill>
                        <a:srgbClr val="4277BB"/>
                      </a:solidFill>
                    </a:rPr>
                    <a:t>EDGE </a:t>
                  </a:r>
                  <a:endParaRPr lang="en-US" sz="800" b="1" dirty="0" smtClean="0">
                    <a:solidFill>
                      <a:srgbClr val="4277BB"/>
                    </a:solidFill>
                  </a:endParaRPr>
                </a:p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 smtClean="0">
                      <a:solidFill>
                        <a:srgbClr val="4277BB"/>
                      </a:solidFill>
                    </a:rPr>
                    <a:t>SERVICES</a:t>
                  </a:r>
                  <a:endParaRPr sz="800" b="1" dirty="0">
                    <a:solidFill>
                      <a:srgbClr val="4277BB"/>
                    </a:solidFill>
                  </a:endParaRPr>
                </a:p>
              </p:txBody>
            </p:sp>
          </p:grpSp>
        </p:grpSp>
        <p:grpSp>
          <p:nvGrpSpPr>
            <p:cNvPr id="90" name="Group 89"/>
            <p:cNvGrpSpPr/>
            <p:nvPr/>
          </p:nvGrpSpPr>
          <p:grpSpPr>
            <a:xfrm>
              <a:off x="1621302" y="2455828"/>
              <a:ext cx="707235" cy="963276"/>
              <a:chOff x="148052" y="0"/>
              <a:chExt cx="707233" cy="963275"/>
            </a:xfrm>
          </p:grpSpPr>
          <p:sp>
            <p:nvSpPr>
              <p:cNvPr id="145" name="Shape 282"/>
              <p:cNvSpPr/>
              <p:nvPr/>
            </p:nvSpPr>
            <p:spPr>
              <a:xfrm>
                <a:off x="148052" y="0"/>
                <a:ext cx="707233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8DC53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251004" y="137126"/>
                <a:ext cx="520974" cy="826149"/>
                <a:chOff x="264123" y="127304"/>
                <a:chExt cx="520973" cy="826147"/>
              </a:xfrm>
            </p:grpSpPr>
            <p:pic>
              <p:nvPicPr>
                <p:cNvPr id="147" name="_-10.png"/>
                <p:cNvPicPr/>
                <p:nvPr/>
              </p:nvPicPr>
              <p:blipFill>
                <a:blip r:embed="rId6">
                  <a:extLst/>
                </a:blip>
                <a:srcRect l="18106" t="18000" r="18106" b="18000"/>
                <a:stretch>
                  <a:fillRect/>
                </a:stretch>
              </p:blipFill>
              <p:spPr>
                <a:xfrm>
                  <a:off x="291644" y="127304"/>
                  <a:ext cx="451116" cy="452624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148" name="Shape 284"/>
                <p:cNvSpPr/>
                <p:nvPr/>
              </p:nvSpPr>
              <p:spPr>
                <a:xfrm>
                  <a:off x="264123" y="707231"/>
                  <a:ext cx="520973" cy="24622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lc="http://schemas.openxmlformats.org/drawingml/2006/lockedCanvas"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1pPr>
                  <a:lvl2pPr indent="228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2pPr>
                  <a:lvl3pPr indent="457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3pPr>
                  <a:lvl4pPr indent="685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4pPr>
                  <a:lvl5pPr indent="9144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5pPr>
                  <a:lvl6pPr indent="11430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6pPr>
                  <a:lvl7pPr indent="13716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7pPr>
                  <a:lvl8pPr indent="16002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8pPr>
                  <a:lvl9pPr indent="1828800" algn="ctr" defTabSz="584200">
                    <a:defRPr sz="2800">
                      <a:latin typeface="+mn-lt"/>
                      <a:ea typeface="+mn-ea"/>
                      <a:cs typeface="+mn-cs"/>
                      <a:sym typeface="Helvetica Light"/>
                    </a:defRPr>
                  </a:lvl9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>
                      <a:solidFill>
                        <a:srgbClr val="4277BB"/>
                      </a:solidFill>
                    </a:rPr>
                    <a:t>EDGE </a:t>
                  </a:r>
                  <a:endParaRPr lang="en-US" sz="800" b="1" dirty="0" smtClean="0">
                    <a:solidFill>
                      <a:srgbClr val="4277BB"/>
                    </a:solidFill>
                  </a:endParaRPr>
                </a:p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800" b="1" dirty="0" smtClean="0">
                      <a:solidFill>
                        <a:srgbClr val="4277BB"/>
                      </a:solidFill>
                    </a:rPr>
                    <a:t>SERVICES</a:t>
                  </a:r>
                  <a:endParaRPr sz="800" b="1" dirty="0">
                    <a:solidFill>
                      <a:srgbClr val="4277BB"/>
                    </a:solidFill>
                  </a:endParaRPr>
                </a:p>
              </p:txBody>
            </p:sp>
          </p:grpSp>
        </p:grpSp>
        <p:grpSp>
          <p:nvGrpSpPr>
            <p:cNvPr id="91" name="Group 90"/>
            <p:cNvGrpSpPr/>
            <p:nvPr/>
          </p:nvGrpSpPr>
          <p:grpSpPr>
            <a:xfrm>
              <a:off x="7112373" y="538448"/>
              <a:ext cx="1178724" cy="1049639"/>
              <a:chOff x="67964" y="0"/>
              <a:chExt cx="1178722" cy="1049638"/>
            </a:xfrm>
          </p:grpSpPr>
          <p:sp>
            <p:nvSpPr>
              <p:cNvPr id="141" name="Shape 277"/>
              <p:cNvSpPr/>
              <p:nvPr/>
            </p:nvSpPr>
            <p:spPr>
              <a:xfrm>
                <a:off x="290174" y="0"/>
                <a:ext cx="707233" cy="70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8DC53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Shape 279"/>
              <p:cNvSpPr/>
              <p:nvPr/>
            </p:nvSpPr>
            <p:spPr>
              <a:xfrm>
                <a:off x="67964" y="717054"/>
                <a:ext cx="1178722" cy="33258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/>
                </a:pPr>
                <a:r>
                  <a: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TRANSFORMATION &amp;</a:t>
                </a:r>
              </a:p>
              <a:p>
                <a:pPr lvl="0">
                  <a:defRPr sz="1800"/>
                </a:pPr>
                <a:r>
                  <a: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CONNECTIVITY</a:t>
                </a:r>
              </a:p>
            </p:txBody>
          </p:sp>
        </p:grpSp>
        <p:sp>
          <p:nvSpPr>
            <p:cNvPr id="92" name="Shape 162"/>
            <p:cNvSpPr/>
            <p:nvPr/>
          </p:nvSpPr>
          <p:spPr>
            <a:xfrm>
              <a:off x="-68132" y="4666272"/>
              <a:ext cx="514650" cy="20558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>
                  <a:solidFill>
                    <a:srgbClr val="4277BB"/>
                  </a:solidFill>
                </a:rPr>
                <a:t>LEGEND</a:t>
              </a:r>
            </a:p>
          </p:txBody>
        </p:sp>
        <p:sp>
          <p:nvSpPr>
            <p:cNvPr id="93" name="Shape 166"/>
            <p:cNvSpPr/>
            <p:nvPr/>
          </p:nvSpPr>
          <p:spPr>
            <a:xfrm>
              <a:off x="127173" y="5207715"/>
              <a:ext cx="599432" cy="20558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>
                  <a:solidFill>
                    <a:srgbClr val="4277BB"/>
                  </a:solidFill>
                </a:rPr>
                <a:t>Data Store</a:t>
              </a:r>
            </a:p>
          </p:txBody>
        </p:sp>
        <p:sp>
          <p:nvSpPr>
            <p:cNvPr id="94" name="Shape 171"/>
            <p:cNvSpPr/>
            <p:nvPr/>
          </p:nvSpPr>
          <p:spPr>
            <a:xfrm>
              <a:off x="-60181" y="4888206"/>
              <a:ext cx="166587" cy="108809"/>
            </a:xfrm>
            <a:prstGeom prst="rect">
              <a:avLst/>
            </a:pr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Shape 172"/>
            <p:cNvSpPr/>
            <p:nvPr/>
          </p:nvSpPr>
          <p:spPr>
            <a:xfrm>
              <a:off x="-60061" y="5057221"/>
              <a:ext cx="166586" cy="108808"/>
            </a:xfrm>
            <a:prstGeom prst="rect">
              <a:avLst/>
            </a:pr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Shape 173"/>
            <p:cNvSpPr/>
            <p:nvPr/>
          </p:nvSpPr>
          <p:spPr>
            <a:xfrm>
              <a:off x="-60180" y="5226238"/>
              <a:ext cx="166586" cy="108809"/>
            </a:xfrm>
            <a:prstGeom prst="rect">
              <a:avLst/>
            </a:pr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Shape 174"/>
            <p:cNvSpPr/>
            <p:nvPr/>
          </p:nvSpPr>
          <p:spPr>
            <a:xfrm>
              <a:off x="-60180" y="5388691"/>
              <a:ext cx="166586" cy="108809"/>
            </a:xfrm>
            <a:prstGeom prst="rect">
              <a:avLst/>
            </a:prstGeom>
            <a:solidFill>
              <a:srgbClr val="00B19E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Shape 176"/>
            <p:cNvSpPr/>
            <p:nvPr/>
          </p:nvSpPr>
          <p:spPr>
            <a:xfrm>
              <a:off x="-57477" y="5543566"/>
              <a:ext cx="166587" cy="108809"/>
            </a:xfrm>
            <a:prstGeom prst="rect">
              <a:avLst/>
            </a:prstGeom>
            <a:solidFill>
              <a:srgbClr val="E42233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9" name="_-53.png"/>
            <p:cNvPicPr/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-47679" y="5846351"/>
              <a:ext cx="166587" cy="1665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00" name="Shape 180"/>
            <p:cNvSpPr/>
            <p:nvPr/>
          </p:nvSpPr>
          <p:spPr>
            <a:xfrm>
              <a:off x="127173" y="5855020"/>
              <a:ext cx="503586" cy="2055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>
                  <a:solidFill>
                    <a:srgbClr val="4277BB"/>
                  </a:solidFill>
                </a:rPr>
                <a:t>Scalable</a:t>
              </a:r>
            </a:p>
          </p:txBody>
        </p:sp>
        <p:sp>
          <p:nvSpPr>
            <p:cNvPr id="101" name="Shape 169"/>
            <p:cNvSpPr/>
            <p:nvPr/>
          </p:nvSpPr>
          <p:spPr>
            <a:xfrm>
              <a:off x="119961" y="5684000"/>
              <a:ext cx="286938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800" b="1" dirty="0" smtClean="0">
                  <a:solidFill>
                    <a:srgbClr val="4277BB"/>
                  </a:solidFill>
                </a:rPr>
                <a:t>Users</a:t>
              </a:r>
              <a:endParaRPr sz="800" b="1" dirty="0">
                <a:solidFill>
                  <a:srgbClr val="4277BB"/>
                </a:solidFill>
              </a:endParaRPr>
            </a:p>
          </p:txBody>
        </p:sp>
        <p:sp>
          <p:nvSpPr>
            <p:cNvPr id="102" name="Shape 177"/>
            <p:cNvSpPr/>
            <p:nvPr/>
          </p:nvSpPr>
          <p:spPr>
            <a:xfrm>
              <a:off x="-57477" y="5691157"/>
              <a:ext cx="166587" cy="108808"/>
            </a:xfrm>
            <a:prstGeom prst="rect">
              <a:avLst/>
            </a:prstGeom>
            <a:solidFill>
              <a:srgbClr val="C6982C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Shape 163"/>
            <p:cNvSpPr/>
            <p:nvPr/>
          </p:nvSpPr>
          <p:spPr>
            <a:xfrm>
              <a:off x="130445" y="4872708"/>
              <a:ext cx="644428" cy="2055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 dirty="0">
                  <a:solidFill>
                    <a:srgbClr val="4277BB"/>
                  </a:solidFill>
                </a:rPr>
                <a:t>Application</a:t>
              </a:r>
            </a:p>
          </p:txBody>
        </p:sp>
        <p:sp>
          <p:nvSpPr>
            <p:cNvPr id="104" name="Shape 168"/>
            <p:cNvSpPr/>
            <p:nvPr/>
          </p:nvSpPr>
          <p:spPr>
            <a:xfrm>
              <a:off x="127173" y="5535003"/>
              <a:ext cx="492225" cy="2055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 dirty="0">
                  <a:solidFill>
                    <a:srgbClr val="4277BB"/>
                  </a:solidFill>
                </a:rPr>
                <a:t>Security</a:t>
              </a:r>
            </a:p>
          </p:txBody>
        </p:sp>
        <p:sp>
          <p:nvSpPr>
            <p:cNvPr id="105" name="Shape 164"/>
            <p:cNvSpPr/>
            <p:nvPr/>
          </p:nvSpPr>
          <p:spPr>
            <a:xfrm>
              <a:off x="127173" y="5047421"/>
              <a:ext cx="751833" cy="2055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 dirty="0">
                  <a:solidFill>
                    <a:srgbClr val="4277BB"/>
                  </a:solidFill>
                </a:rPr>
                <a:t>Infrastructure</a:t>
              </a:r>
            </a:p>
          </p:txBody>
        </p:sp>
        <p:sp>
          <p:nvSpPr>
            <p:cNvPr id="106" name="Shape 165"/>
            <p:cNvSpPr/>
            <p:nvPr/>
          </p:nvSpPr>
          <p:spPr>
            <a:xfrm>
              <a:off x="127173" y="5384448"/>
              <a:ext cx="712294" cy="2055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2800"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 dirty="0">
                  <a:solidFill>
                    <a:srgbClr val="4277BB"/>
                  </a:solidFill>
                </a:rPr>
                <a:t>Management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H="1">
              <a:off x="3624806" y="2620050"/>
              <a:ext cx="263356" cy="0"/>
            </a:xfrm>
            <a:prstGeom prst="line">
              <a:avLst/>
            </a:prstGeom>
            <a:noFill/>
            <a:ln w="19050" cap="flat">
              <a:solidFill>
                <a:srgbClr val="1A77B5"/>
              </a:solidFill>
              <a:prstDash val="solid"/>
              <a:miter lim="400000"/>
              <a:headEnd type="non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8" name="Group 107"/>
            <p:cNvGrpSpPr/>
            <p:nvPr/>
          </p:nvGrpSpPr>
          <p:grpSpPr>
            <a:xfrm>
              <a:off x="814905" y="58969"/>
              <a:ext cx="267071" cy="274600"/>
              <a:chOff x="369887" y="1936316"/>
              <a:chExt cx="267071" cy="274600"/>
            </a:xfrm>
          </p:grpSpPr>
          <p:sp>
            <p:nvSpPr>
              <p:cNvPr id="139" name="Shape 541"/>
              <p:cNvSpPr/>
              <p:nvPr/>
            </p:nvSpPr>
            <p:spPr>
              <a:xfrm>
                <a:off x="369887" y="1936316"/>
                <a:ext cx="267071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Shape 542"/>
              <p:cNvSpPr/>
              <p:nvPr/>
            </p:nvSpPr>
            <p:spPr>
              <a:xfrm>
                <a:off x="468155" y="1988479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 dirty="0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804042" y="1219229"/>
              <a:ext cx="267071" cy="274600"/>
              <a:chOff x="886727" y="1934351"/>
              <a:chExt cx="267071" cy="274600"/>
            </a:xfrm>
          </p:grpSpPr>
          <p:sp>
            <p:nvSpPr>
              <p:cNvPr id="137" name="Shape 544"/>
              <p:cNvSpPr/>
              <p:nvPr/>
            </p:nvSpPr>
            <p:spPr>
              <a:xfrm>
                <a:off x="886727" y="1934351"/>
                <a:ext cx="267071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Shape 545"/>
              <p:cNvSpPr/>
              <p:nvPr/>
            </p:nvSpPr>
            <p:spPr>
              <a:xfrm>
                <a:off x="984995" y="1986514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 dirty="0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804588" y="2278158"/>
              <a:ext cx="267070" cy="274600"/>
              <a:chOff x="1403567" y="1936316"/>
              <a:chExt cx="267070" cy="274600"/>
            </a:xfrm>
          </p:grpSpPr>
          <p:sp>
            <p:nvSpPr>
              <p:cNvPr id="135" name="Shape 547"/>
              <p:cNvSpPr/>
              <p:nvPr/>
            </p:nvSpPr>
            <p:spPr>
              <a:xfrm>
                <a:off x="1403567" y="1936316"/>
                <a:ext cx="267070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Shape 548"/>
              <p:cNvSpPr/>
              <p:nvPr/>
            </p:nvSpPr>
            <p:spPr>
              <a:xfrm>
                <a:off x="1501835" y="1988479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>
                    <a:solidFill>
                      <a:srgbClr val="FFFFFF"/>
                    </a:solidFill>
                  </a:rPr>
                  <a:t>3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1146064" y="2816778"/>
              <a:ext cx="267070" cy="274600"/>
              <a:chOff x="1920407" y="1936316"/>
              <a:chExt cx="267070" cy="274600"/>
            </a:xfrm>
          </p:grpSpPr>
          <p:sp>
            <p:nvSpPr>
              <p:cNvPr id="133" name="Shape 550"/>
              <p:cNvSpPr/>
              <p:nvPr/>
            </p:nvSpPr>
            <p:spPr>
              <a:xfrm>
                <a:off x="1920407" y="1936316"/>
                <a:ext cx="267070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Shape 551"/>
              <p:cNvSpPr/>
              <p:nvPr/>
            </p:nvSpPr>
            <p:spPr>
              <a:xfrm>
                <a:off x="2018675" y="1988479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>
                    <a:solidFill>
                      <a:srgbClr val="FFFFFF"/>
                    </a:solidFill>
                  </a:rPr>
                  <a:t>4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510509" y="3593391"/>
              <a:ext cx="267070" cy="274600"/>
              <a:chOff x="2437247" y="1936316"/>
              <a:chExt cx="267070" cy="274600"/>
            </a:xfrm>
          </p:grpSpPr>
          <p:sp>
            <p:nvSpPr>
              <p:cNvPr id="131" name="Shape 553"/>
              <p:cNvSpPr/>
              <p:nvPr/>
            </p:nvSpPr>
            <p:spPr>
              <a:xfrm>
                <a:off x="2437247" y="1936316"/>
                <a:ext cx="267070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Shape 554"/>
              <p:cNvSpPr/>
              <p:nvPr/>
            </p:nvSpPr>
            <p:spPr>
              <a:xfrm>
                <a:off x="2535515" y="1988479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>
                    <a:solidFill>
                      <a:srgbClr val="FFFFFF"/>
                    </a:solidFill>
                  </a:rPr>
                  <a:t>5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808633" y="814931"/>
              <a:ext cx="267071" cy="274600"/>
              <a:chOff x="369887" y="2407009"/>
              <a:chExt cx="267071" cy="274600"/>
            </a:xfrm>
          </p:grpSpPr>
          <p:sp>
            <p:nvSpPr>
              <p:cNvPr id="129" name="Shape 556"/>
              <p:cNvSpPr/>
              <p:nvPr/>
            </p:nvSpPr>
            <p:spPr>
              <a:xfrm>
                <a:off x="369887" y="2407009"/>
                <a:ext cx="267071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Shape 557"/>
              <p:cNvSpPr/>
              <p:nvPr/>
            </p:nvSpPr>
            <p:spPr>
              <a:xfrm>
                <a:off x="468155" y="2459172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>
                    <a:solidFill>
                      <a:srgbClr val="FFFFFF"/>
                    </a:solidFill>
                  </a:rPr>
                  <a:t>6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88132" y="1982798"/>
              <a:ext cx="267071" cy="274600"/>
              <a:chOff x="886727" y="2405044"/>
              <a:chExt cx="267071" cy="274600"/>
            </a:xfrm>
          </p:grpSpPr>
          <p:sp>
            <p:nvSpPr>
              <p:cNvPr id="127" name="Shape 559"/>
              <p:cNvSpPr/>
              <p:nvPr/>
            </p:nvSpPr>
            <p:spPr>
              <a:xfrm>
                <a:off x="886727" y="2405044"/>
                <a:ext cx="267071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Shape 560"/>
              <p:cNvSpPr/>
              <p:nvPr/>
            </p:nvSpPr>
            <p:spPr>
              <a:xfrm>
                <a:off x="984995" y="2457207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>
                    <a:solidFill>
                      <a:srgbClr val="FFFFFF"/>
                    </a:solidFill>
                  </a:rPr>
                  <a:t>7</a:t>
                </a: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328300" y="-364834"/>
              <a:ext cx="267071" cy="274600"/>
              <a:chOff x="369887" y="1936316"/>
              <a:chExt cx="267071" cy="274600"/>
            </a:xfrm>
          </p:grpSpPr>
          <p:sp>
            <p:nvSpPr>
              <p:cNvPr id="125" name="Shape 541"/>
              <p:cNvSpPr/>
              <p:nvPr/>
            </p:nvSpPr>
            <p:spPr>
              <a:xfrm>
                <a:off x="369887" y="1936316"/>
                <a:ext cx="267071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" name="Shape 542"/>
              <p:cNvSpPr/>
              <p:nvPr/>
            </p:nvSpPr>
            <p:spPr>
              <a:xfrm>
                <a:off x="468155" y="1988479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 dirty="0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2589264" y="669531"/>
              <a:ext cx="267071" cy="274600"/>
              <a:chOff x="369887" y="2407009"/>
              <a:chExt cx="267071" cy="274600"/>
            </a:xfrm>
          </p:grpSpPr>
          <p:sp>
            <p:nvSpPr>
              <p:cNvPr id="123" name="Shape 556"/>
              <p:cNvSpPr/>
              <p:nvPr/>
            </p:nvSpPr>
            <p:spPr>
              <a:xfrm>
                <a:off x="369887" y="2407009"/>
                <a:ext cx="267071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4" name="Shape 557"/>
              <p:cNvSpPr/>
              <p:nvPr/>
            </p:nvSpPr>
            <p:spPr>
              <a:xfrm>
                <a:off x="468155" y="2459172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>
                    <a:solidFill>
                      <a:srgbClr val="FFFFFF"/>
                    </a:solidFill>
                  </a:rPr>
                  <a:t>6</a:t>
                </a: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3324993" y="1174878"/>
              <a:ext cx="267071" cy="274600"/>
              <a:chOff x="886727" y="1934351"/>
              <a:chExt cx="267071" cy="274600"/>
            </a:xfrm>
          </p:grpSpPr>
          <p:sp>
            <p:nvSpPr>
              <p:cNvPr id="121" name="Shape 544"/>
              <p:cNvSpPr/>
              <p:nvPr/>
            </p:nvSpPr>
            <p:spPr>
              <a:xfrm>
                <a:off x="886727" y="1934351"/>
                <a:ext cx="267071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" name="Shape 545"/>
              <p:cNvSpPr/>
              <p:nvPr/>
            </p:nvSpPr>
            <p:spPr>
              <a:xfrm>
                <a:off x="984995" y="1986514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 dirty="0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2608336" y="1852273"/>
              <a:ext cx="267070" cy="274600"/>
              <a:chOff x="1403567" y="1936316"/>
              <a:chExt cx="267070" cy="274600"/>
            </a:xfrm>
          </p:grpSpPr>
          <p:sp>
            <p:nvSpPr>
              <p:cNvPr id="119" name="Shape 547"/>
              <p:cNvSpPr/>
              <p:nvPr/>
            </p:nvSpPr>
            <p:spPr>
              <a:xfrm>
                <a:off x="1403567" y="1936316"/>
                <a:ext cx="267070" cy="274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7767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Shape 548"/>
              <p:cNvSpPr/>
              <p:nvPr/>
            </p:nvSpPr>
            <p:spPr>
              <a:xfrm>
                <a:off x="1501835" y="1988479"/>
                <a:ext cx="70532" cy="15388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indent="228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indent="457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indent="685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indent="9144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indent="11430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indent="13716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indent="16002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indent="1828800" algn="ctr" defTabSz="584200">
                  <a:defRPr sz="2800"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000" b="1">
                    <a:solidFill>
                      <a:srgbClr val="FFFFFF"/>
                    </a:solidFill>
                  </a:rPr>
                  <a:t>3</a:t>
                </a:r>
              </a:p>
            </p:txBody>
          </p:sp>
        </p:grpSp>
      </p:grpSp>
      <p:pic>
        <p:nvPicPr>
          <p:cNvPr id="18432" name="Content Placeholder 18431"/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0" t="17073" r="23476" b="10548"/>
          <a:stretch/>
        </p:blipFill>
        <p:spPr>
          <a:xfrm>
            <a:off x="1588294" y="3297722"/>
            <a:ext cx="216206" cy="326541"/>
          </a:xfrm>
        </p:spPr>
      </p:pic>
    </p:spTree>
    <p:extLst>
      <p:ext uri="{BB962C8B-B14F-4D97-AF65-F5344CB8AC3E}">
        <p14:creationId xmlns:p14="http://schemas.microsoft.com/office/powerpoint/2010/main" val="6786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99746" y="800101"/>
            <a:ext cx="6110804" cy="2781300"/>
          </a:xfrm>
          <a:prstGeom prst="roundRect">
            <a:avLst>
              <a:gd name="adj" fmla="val 2867"/>
            </a:avLst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58926" y="914401"/>
            <a:ext cx="4854774" cy="2599482"/>
          </a:xfrm>
          <a:prstGeom prst="roundRect">
            <a:avLst>
              <a:gd name="adj" fmla="val 2867"/>
            </a:avLst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6021" y="2309299"/>
            <a:ext cx="833946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portal-www</a:t>
            </a:r>
            <a:endParaRPr 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endParaRPr lang="es-CO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099746" y="3611503"/>
            <a:ext cx="6447354" cy="1390650"/>
          </a:xfrm>
          <a:prstGeom prst="roundRect">
            <a:avLst>
              <a:gd name="adj" fmla="val 2867"/>
            </a:avLst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TBK-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OnPremises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923" y="4141652"/>
            <a:ext cx="528003" cy="39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1446553" y="4339653"/>
            <a:ext cx="1309347" cy="0"/>
          </a:xfrm>
          <a:prstGeom prst="straightConnector1">
            <a:avLst/>
          </a:prstGeom>
          <a:ln w="381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32" name="Rectangle 31"/>
          <p:cNvSpPr/>
          <p:nvPr/>
        </p:nvSpPr>
        <p:spPr>
          <a:xfrm>
            <a:off x="2692399" y="4536067"/>
            <a:ext cx="536905" cy="242887"/>
          </a:xfrm>
          <a:prstGeom prst="rect">
            <a:avLst/>
          </a:prstGeom>
          <a:solidFill>
            <a:schemeClr val="bg1"/>
          </a:solidFill>
        </p:spPr>
        <p:txBody>
          <a:bodyPr wrap="none">
            <a:noAutofit/>
          </a:bodyPr>
          <a:lstStyle/>
          <a:p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F5 LB</a:t>
            </a:r>
            <a:endParaRPr 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23141" y="1165860"/>
            <a:ext cx="1995109" cy="2199485"/>
          </a:xfrm>
          <a:prstGeom prst="roundRect">
            <a:avLst>
              <a:gd name="adj" fmla="val 2867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EKS</a:t>
            </a:r>
          </a:p>
          <a:p>
            <a:pPr lvl="0" algn="l"/>
            <a:r>
              <a:rPr lang="es-C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r>
              <a:rPr lang="es-CO" sz="1000" dirty="0">
                <a:latin typeface="Calibri" panose="020F0502020204030204" pitchFamily="34" charset="0"/>
                <a:cs typeface="Calibri" panose="020F0502020204030204" pitchFamily="34" charset="0"/>
              </a:rPr>
              <a:t> EKS @ us-east-1</a:t>
            </a:r>
          </a:p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139;p16"/>
          <p:cNvSpPr/>
          <p:nvPr/>
        </p:nvSpPr>
        <p:spPr>
          <a:xfrm>
            <a:off x="4493423" y="1760190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9" name="Google Shape;143;p16"/>
          <p:cNvSpPr/>
          <p:nvPr/>
        </p:nvSpPr>
        <p:spPr>
          <a:xfrm>
            <a:off x="4493423" y="2280190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10" name="Google Shape;147;p16"/>
          <p:cNvSpPr/>
          <p:nvPr/>
        </p:nvSpPr>
        <p:spPr>
          <a:xfrm>
            <a:off x="4493423" y="2800190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11" name="Google Shape;139;p16"/>
          <p:cNvSpPr/>
          <p:nvPr/>
        </p:nvSpPr>
        <p:spPr>
          <a:xfrm>
            <a:off x="4529141" y="1800672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12" name="Google Shape;143;p16"/>
          <p:cNvSpPr/>
          <p:nvPr/>
        </p:nvSpPr>
        <p:spPr>
          <a:xfrm>
            <a:off x="4529141" y="2320672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13" name="Google Shape;147;p16"/>
          <p:cNvSpPr/>
          <p:nvPr/>
        </p:nvSpPr>
        <p:spPr>
          <a:xfrm>
            <a:off x="4529141" y="2840672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14" name="Google Shape;139;p16"/>
          <p:cNvSpPr/>
          <p:nvPr/>
        </p:nvSpPr>
        <p:spPr>
          <a:xfrm>
            <a:off x="4574385" y="1851452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15" name="Google Shape;143;p16"/>
          <p:cNvSpPr/>
          <p:nvPr/>
        </p:nvSpPr>
        <p:spPr>
          <a:xfrm>
            <a:off x="4574385" y="2371452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16" name="Google Shape;147;p16"/>
          <p:cNvSpPr/>
          <p:nvPr/>
        </p:nvSpPr>
        <p:spPr>
          <a:xfrm>
            <a:off x="4574385" y="2891452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17" name="Google Shape;139;p16"/>
          <p:cNvSpPr/>
          <p:nvPr/>
        </p:nvSpPr>
        <p:spPr>
          <a:xfrm>
            <a:off x="4617248" y="1900740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18" name="Google Shape;143;p16"/>
          <p:cNvSpPr/>
          <p:nvPr/>
        </p:nvSpPr>
        <p:spPr>
          <a:xfrm>
            <a:off x="4617248" y="2420740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19" name="Google Shape;147;p16"/>
          <p:cNvSpPr/>
          <p:nvPr/>
        </p:nvSpPr>
        <p:spPr>
          <a:xfrm>
            <a:off x="4617248" y="2940740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20" name="Google Shape;139;p16"/>
          <p:cNvSpPr/>
          <p:nvPr/>
        </p:nvSpPr>
        <p:spPr>
          <a:xfrm>
            <a:off x="4655348" y="1941222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21" name="Google Shape;143;p16"/>
          <p:cNvSpPr/>
          <p:nvPr/>
        </p:nvSpPr>
        <p:spPr>
          <a:xfrm>
            <a:off x="4655348" y="2461222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22" name="Google Shape;147;p16"/>
          <p:cNvSpPr/>
          <p:nvPr/>
        </p:nvSpPr>
        <p:spPr>
          <a:xfrm>
            <a:off x="4655348" y="2981222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Analytics</a:t>
            </a:r>
            <a:endParaRPr sz="800" dirty="0"/>
          </a:p>
        </p:txBody>
      </p:sp>
      <p:sp>
        <p:nvSpPr>
          <p:cNvPr id="23" name="Rectangle 22"/>
          <p:cNvSpPr/>
          <p:nvPr/>
        </p:nvSpPr>
        <p:spPr>
          <a:xfrm>
            <a:off x="4450298" y="3159446"/>
            <a:ext cx="66883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Pods K8S</a:t>
            </a:r>
            <a:endParaRPr 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endParaRPr lang="es-CO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135;p16"/>
          <p:cNvSpPr/>
          <p:nvPr/>
        </p:nvSpPr>
        <p:spPr>
          <a:xfrm>
            <a:off x="4058134" y="4051502"/>
            <a:ext cx="1267379" cy="281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DP </a:t>
            </a:r>
            <a:r>
              <a:rPr lang="en" sz="800" dirty="0" smtClean="0"/>
              <a:t>Paine</a:t>
            </a:r>
            <a:endParaRPr sz="800" dirty="0"/>
          </a:p>
        </p:txBody>
      </p:sp>
      <p:sp>
        <p:nvSpPr>
          <p:cNvPr id="34" name="Google Shape;136;p16"/>
          <p:cNvSpPr/>
          <p:nvPr/>
        </p:nvSpPr>
        <p:spPr>
          <a:xfrm>
            <a:off x="4058134" y="4472292"/>
            <a:ext cx="1272383" cy="281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DP Liray</a:t>
            </a:r>
            <a:endParaRPr sz="800"/>
          </a:p>
        </p:txBody>
      </p:sp>
      <p:cxnSp>
        <p:nvCxnSpPr>
          <p:cNvPr id="35" name="Straight Arrow Connector 34"/>
          <p:cNvCxnSpPr>
            <a:endCxn id="33" idx="1"/>
          </p:cNvCxnSpPr>
          <p:nvPr/>
        </p:nvCxnSpPr>
        <p:spPr>
          <a:xfrm flipV="1">
            <a:off x="3158926" y="4192052"/>
            <a:ext cx="899208" cy="147601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/>
          <p:cNvCxnSpPr>
            <a:stCxn id="1028" idx="3"/>
            <a:endCxn id="34" idx="1"/>
          </p:cNvCxnSpPr>
          <p:nvPr/>
        </p:nvCxnSpPr>
        <p:spPr>
          <a:xfrm>
            <a:off x="3158926" y="4339653"/>
            <a:ext cx="899208" cy="273189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8" r="6861" b="14826"/>
          <a:stretch/>
        </p:blipFill>
        <p:spPr bwMode="auto">
          <a:xfrm>
            <a:off x="5832870" y="3954323"/>
            <a:ext cx="699864" cy="62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5963397" y="4522358"/>
            <a:ext cx="536905" cy="242887"/>
          </a:xfrm>
          <a:prstGeom prst="rect">
            <a:avLst/>
          </a:prstGeom>
          <a:solidFill>
            <a:schemeClr val="bg1"/>
          </a:solidFill>
        </p:spPr>
        <p:txBody>
          <a:bodyPr wrap="none">
            <a:noAutofit/>
          </a:bodyPr>
          <a:lstStyle/>
          <a:p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API Providers</a:t>
            </a:r>
            <a:endParaRPr 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Arrow Connector 41"/>
          <p:cNvCxnSpPr>
            <a:endCxn id="1030" idx="1"/>
          </p:cNvCxnSpPr>
          <p:nvPr/>
        </p:nvCxnSpPr>
        <p:spPr>
          <a:xfrm>
            <a:off x="5337711" y="4179829"/>
            <a:ext cx="495159" cy="86023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320695" y="4339653"/>
            <a:ext cx="512175" cy="243550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Topología alto nivel APIC</a:t>
            </a:r>
            <a:endParaRPr lang="es-CO" dirty="0"/>
          </a:p>
        </p:txBody>
      </p:sp>
      <p:sp>
        <p:nvSpPr>
          <p:cNvPr id="43" name="Rounded Rectangle 42"/>
          <p:cNvSpPr/>
          <p:nvPr/>
        </p:nvSpPr>
        <p:spPr>
          <a:xfrm>
            <a:off x="6927850" y="4127921"/>
            <a:ext cx="1282700" cy="1898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SMTP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514639" y="1165861"/>
            <a:ext cx="1321262" cy="1907610"/>
          </a:xfrm>
          <a:prstGeom prst="roundRect">
            <a:avLst>
              <a:gd name="adj" fmla="val 2867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</a:t>
            </a:r>
            <a:endParaRPr lang="es-CO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Google Shape;139;p16"/>
          <p:cNvSpPr/>
          <p:nvPr/>
        </p:nvSpPr>
        <p:spPr>
          <a:xfrm>
            <a:off x="6616645" y="1843632"/>
            <a:ext cx="1149405" cy="341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/>
              <a:t>Worker Node</a:t>
            </a:r>
          </a:p>
        </p:txBody>
      </p:sp>
      <p:sp>
        <p:nvSpPr>
          <p:cNvPr id="51" name="Google Shape;139;p16"/>
          <p:cNvSpPr/>
          <p:nvPr/>
        </p:nvSpPr>
        <p:spPr>
          <a:xfrm>
            <a:off x="6616645" y="2244381"/>
            <a:ext cx="1149405" cy="341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/>
              <a:t>Worker Node</a:t>
            </a:r>
          </a:p>
        </p:txBody>
      </p:sp>
      <p:sp>
        <p:nvSpPr>
          <p:cNvPr id="52" name="Google Shape;139;p16"/>
          <p:cNvSpPr/>
          <p:nvPr/>
        </p:nvSpPr>
        <p:spPr>
          <a:xfrm>
            <a:off x="6616645" y="2663562"/>
            <a:ext cx="1149405" cy="341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/>
              <a:t>Worker Node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927850" y="3741738"/>
            <a:ext cx="1282700" cy="3097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OIDC </a:t>
            </a:r>
            <a:r>
              <a:rPr lang="en-US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Usuarios</a:t>
            </a:r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internos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927850" y="4366509"/>
            <a:ext cx="1282700" cy="1898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DNS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927850" y="4612842"/>
            <a:ext cx="1282700" cy="1898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NTP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Can 55"/>
          <p:cNvSpPr/>
          <p:nvPr/>
        </p:nvSpPr>
        <p:spPr>
          <a:xfrm>
            <a:off x="7319797" y="1561412"/>
            <a:ext cx="397952" cy="239260"/>
          </a:xfrm>
          <a:prstGeom prst="can">
            <a:avLst/>
          </a:prstGeom>
          <a:solidFill>
            <a:srgbClr val="6EA92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lIns="0" rIns="0"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EBS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Can 56"/>
          <p:cNvSpPr/>
          <p:nvPr/>
        </p:nvSpPr>
        <p:spPr>
          <a:xfrm>
            <a:off x="7319797" y="1322152"/>
            <a:ext cx="397952" cy="239260"/>
          </a:xfrm>
          <a:prstGeom prst="can">
            <a:avLst/>
          </a:prstGeom>
          <a:solidFill>
            <a:srgbClr val="6EA92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lIns="0" rIns="0"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EBS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Can 57"/>
          <p:cNvSpPr/>
          <p:nvPr/>
        </p:nvSpPr>
        <p:spPr>
          <a:xfrm>
            <a:off x="7319797" y="1082892"/>
            <a:ext cx="397952" cy="239260"/>
          </a:xfrm>
          <a:prstGeom prst="can">
            <a:avLst/>
          </a:prstGeom>
          <a:solidFill>
            <a:srgbClr val="6EA92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lIns="0" rIns="0"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EBS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500302" y="3113953"/>
            <a:ext cx="1321262" cy="266544"/>
          </a:xfrm>
          <a:prstGeom prst="roundRect">
            <a:avLst>
              <a:gd name="adj" fmla="val 2867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Artifactory</a:t>
            </a:r>
            <a:endParaRPr lang="es-CO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Can 59"/>
          <p:cNvSpPr/>
          <p:nvPr/>
        </p:nvSpPr>
        <p:spPr>
          <a:xfrm>
            <a:off x="7248525" y="3134872"/>
            <a:ext cx="397952" cy="239260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lIns="0" rIns="0" rtlCol="0" anchor="ctr">
            <a:noAutofit/>
          </a:bodyPr>
          <a:lstStyle/>
          <a:p>
            <a:r>
              <a:rPr lang="en-US" sz="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DockerImage</a:t>
            </a:r>
            <a:endParaRPr lang="es-CO" sz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13153" y="4130507"/>
            <a:ext cx="688847" cy="622885"/>
            <a:chOff x="609599" y="3105150"/>
            <a:chExt cx="446088" cy="361950"/>
          </a:xfrm>
        </p:grpSpPr>
        <p:pic>
          <p:nvPicPr>
            <p:cNvPr id="62" name="Picture 10" descr="C:\icons\PNGicons\crystal_project\64x64\apps\klapto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0" y="310515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1" descr="C:\icons\PNGicons\crystal_project\64x64\devices\pda_black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" y="3105150"/>
              <a:ext cx="185737" cy="185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C:\icons\PNGicons\crystal_project\64x64\filesystems\databas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87" y="3263900"/>
              <a:ext cx="203200" cy="2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07" y="1624179"/>
            <a:ext cx="1416742" cy="88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5" y="1475472"/>
            <a:ext cx="2552451" cy="97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1638532" y="2222809"/>
            <a:ext cx="41075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DNS</a:t>
            </a:r>
            <a:endParaRPr 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endParaRPr lang="es-CO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57409" y="1886702"/>
            <a:ext cx="779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s-CO" sz="1100" b="1" dirty="0" smtClean="0">
                <a:latin typeface="Abel" panose="02000506030000020004" pitchFamily="2" charset="0"/>
              </a:rPr>
              <a:t>m5.4xlarge</a:t>
            </a:r>
            <a:endParaRPr lang="es-CO" sz="1100" b="1" dirty="0">
              <a:latin typeface="Abel" panose="02000506030000020004" pitchFamily="2" charset="0"/>
            </a:endParaRPr>
          </a:p>
        </p:txBody>
      </p:sp>
      <p:cxnSp>
        <p:nvCxnSpPr>
          <p:cNvPr id="47" name="Curved Connector 46"/>
          <p:cNvCxnSpPr>
            <a:stCxn id="45" idx="2"/>
            <a:endCxn id="50" idx="3"/>
          </p:cNvCxnSpPr>
          <p:nvPr/>
        </p:nvCxnSpPr>
        <p:spPr>
          <a:xfrm rot="5400000" flipH="1">
            <a:off x="8089629" y="1690843"/>
            <a:ext cx="133891" cy="781049"/>
          </a:xfrm>
          <a:prstGeom prst="curvedConnector4">
            <a:avLst>
              <a:gd name="adj1" fmla="val -170736"/>
              <a:gd name="adj2" fmla="val 74947"/>
            </a:avLst>
          </a:prstGeom>
          <a:ln w="9525">
            <a:solidFill>
              <a:srgbClr val="7F98D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5" name="Google Shape;147;p16"/>
          <p:cNvSpPr/>
          <p:nvPr/>
        </p:nvSpPr>
        <p:spPr>
          <a:xfrm>
            <a:off x="5560037" y="2891452"/>
            <a:ext cx="762300" cy="281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66" name="Google Shape;147;p16"/>
          <p:cNvSpPr/>
          <p:nvPr/>
        </p:nvSpPr>
        <p:spPr>
          <a:xfrm>
            <a:off x="5602900" y="2940740"/>
            <a:ext cx="762300" cy="281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68" name="Google Shape;147;p16"/>
          <p:cNvSpPr/>
          <p:nvPr/>
        </p:nvSpPr>
        <p:spPr>
          <a:xfrm>
            <a:off x="5641000" y="2981222"/>
            <a:ext cx="762300" cy="281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 smtClean="0"/>
              <a:t>API Gateway</a:t>
            </a:r>
            <a:endParaRPr sz="800" dirty="0"/>
          </a:p>
        </p:txBody>
      </p:sp>
      <p:cxnSp>
        <p:nvCxnSpPr>
          <p:cNvPr id="7" name="Straight Arrow Connector 6"/>
          <p:cNvCxnSpPr>
            <a:stCxn id="20" idx="3"/>
            <a:endCxn id="53" idx="1"/>
          </p:cNvCxnSpPr>
          <p:nvPr/>
        </p:nvCxnSpPr>
        <p:spPr>
          <a:xfrm>
            <a:off x="5417648" y="2081772"/>
            <a:ext cx="1510202" cy="1814848"/>
          </a:xfrm>
          <a:prstGeom prst="bentConnector3">
            <a:avLst>
              <a:gd name="adj1" fmla="val 68080"/>
            </a:avLst>
          </a:prstGeom>
          <a:ln w="1905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11703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Topología</a:t>
            </a:r>
            <a:br>
              <a:rPr lang="es-CO" dirty="0" smtClean="0"/>
            </a:br>
            <a:r>
              <a:rPr lang="es-CO" dirty="0" smtClean="0"/>
              <a:t>Cloud </a:t>
            </a:r>
            <a:r>
              <a:rPr lang="es-CO" dirty="0" err="1" smtClean="0"/>
              <a:t>Mgr</a:t>
            </a:r>
            <a:endParaRPr lang="es-CO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911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Definición de topología: Recursos</a:t>
            </a:r>
            <a:endParaRPr lang="es-CO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0250"/>
            <a:ext cx="550539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3" y="1047749"/>
            <a:ext cx="1482115" cy="345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1505053"/>
            <a:ext cx="5549900" cy="2849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53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Cloud Manager Usuarios/Miembros</a:t>
            </a:r>
            <a:endParaRPr lang="es-CO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2"/>
              </a:rPr>
              <a:t>https://cloud.apic.dev1.tbk.cl/admin/members/</a:t>
            </a:r>
            <a:endParaRPr lang="es-CO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19" y="1676832"/>
            <a:ext cx="5227402" cy="274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6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Definición de topología</a:t>
            </a:r>
            <a:endParaRPr lang="es-CO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4" y="654050"/>
            <a:ext cx="6593932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33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Contexto</a:t>
            </a:r>
            <a:br>
              <a:rPr lang="es-CO" dirty="0" smtClean="0"/>
            </a:br>
            <a:r>
              <a:rPr lang="es-CO" dirty="0" err="1" smtClean="0"/>
              <a:t>APIConnect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03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Configuración TLS</a:t>
            </a:r>
            <a:endParaRPr lang="es-CO" dirty="0"/>
          </a:p>
        </p:txBody>
      </p:sp>
      <p:grpSp>
        <p:nvGrpSpPr>
          <p:cNvPr id="4" name="Group 3"/>
          <p:cNvGrpSpPr/>
          <p:nvPr/>
        </p:nvGrpSpPr>
        <p:grpSpPr>
          <a:xfrm>
            <a:off x="3886967" y="977656"/>
            <a:ext cx="809625" cy="1713385"/>
            <a:chOff x="3846196" y="1368744"/>
            <a:chExt cx="809625" cy="171338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196" y="2556636"/>
              <a:ext cx="809625" cy="525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196" y="1368744"/>
              <a:ext cx="809625" cy="1187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23" y="898988"/>
            <a:ext cx="666878" cy="72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23" y="2344602"/>
            <a:ext cx="666878" cy="72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555512" y="1151328"/>
            <a:ext cx="356235" cy="151988"/>
            <a:chOff x="5593080" y="1040410"/>
            <a:chExt cx="906780" cy="461140"/>
          </a:xfrm>
        </p:grpSpPr>
        <p:sp>
          <p:nvSpPr>
            <p:cNvPr id="5" name="Oval 4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grpSp>
        <p:nvGrpSpPr>
          <p:cNvPr id="16" name="Group 15"/>
          <p:cNvGrpSpPr/>
          <p:nvPr/>
        </p:nvGrpSpPr>
        <p:grpSpPr>
          <a:xfrm>
            <a:off x="6555512" y="2467164"/>
            <a:ext cx="356235" cy="151988"/>
            <a:chOff x="5593080" y="1040410"/>
            <a:chExt cx="906780" cy="461140"/>
          </a:xfrm>
        </p:grpSpPr>
        <p:sp>
          <p:nvSpPr>
            <p:cNvPr id="17" name="Oval 16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sp>
        <p:nvSpPr>
          <p:cNvPr id="13" name="TextBox 12"/>
          <p:cNvSpPr txBox="1"/>
          <p:nvPr/>
        </p:nvSpPr>
        <p:spPr>
          <a:xfrm>
            <a:off x="6582758" y="1356953"/>
            <a:ext cx="415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32877" y="2619152"/>
            <a:ext cx="715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WebService</a:t>
            </a:r>
            <a:endParaRPr lang="es-CO" sz="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CO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Provider</a:t>
            </a:r>
            <a:endParaRPr lang="es-CO" sz="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011957" y="901662"/>
            <a:ext cx="383541" cy="151988"/>
            <a:chOff x="4971186" y="1176338"/>
            <a:chExt cx="383541" cy="268400"/>
          </a:xfrm>
        </p:grpSpPr>
        <p:grpSp>
          <p:nvGrpSpPr>
            <p:cNvPr id="22" name="Group 21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14" name="Rectangle 13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802817" y="1030343"/>
            <a:ext cx="66075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 </a:t>
            </a:r>
            <a:r>
              <a:rPr lang="es-CO" sz="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</a:t>
            </a:r>
            <a:endParaRPr lang="es-CO" sz="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011957" y="1654137"/>
            <a:ext cx="383541" cy="151988"/>
            <a:chOff x="4971186" y="1176338"/>
            <a:chExt cx="383541" cy="268400"/>
          </a:xfrm>
        </p:grpSpPr>
        <p:grpSp>
          <p:nvGrpSpPr>
            <p:cNvPr id="30" name="Group 29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31" name="Rectangle 30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802817" y="1782818"/>
            <a:ext cx="66075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 </a:t>
            </a:r>
            <a:r>
              <a:rPr lang="es-CO" sz="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</a:t>
            </a:r>
            <a:endParaRPr lang="es-CO" sz="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376833" y="901662"/>
            <a:ext cx="356235" cy="151988"/>
            <a:chOff x="5593080" y="1040410"/>
            <a:chExt cx="906780" cy="461140"/>
          </a:xfrm>
        </p:grpSpPr>
        <p:sp>
          <p:nvSpPr>
            <p:cNvPr id="37" name="Oval 36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grpSp>
        <p:nvGrpSpPr>
          <p:cNvPr id="40" name="Group 39"/>
          <p:cNvGrpSpPr/>
          <p:nvPr/>
        </p:nvGrpSpPr>
        <p:grpSpPr>
          <a:xfrm>
            <a:off x="3376833" y="1656811"/>
            <a:ext cx="356235" cy="151988"/>
            <a:chOff x="5593080" y="1040410"/>
            <a:chExt cx="906780" cy="461140"/>
          </a:xfrm>
        </p:grpSpPr>
        <p:sp>
          <p:nvSpPr>
            <p:cNvPr id="41" name="Oval 40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sp>
        <p:nvSpPr>
          <p:cNvPr id="44" name="TextBox 43"/>
          <p:cNvSpPr txBox="1"/>
          <p:nvPr/>
        </p:nvSpPr>
        <p:spPr>
          <a:xfrm>
            <a:off x="3281449" y="1030343"/>
            <a:ext cx="49564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Publicado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50406" y="2995302"/>
            <a:ext cx="915850" cy="45028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CloudMgr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051585" y="3675806"/>
            <a:ext cx="915850" cy="4502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APIMgr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181397" y="4361605"/>
            <a:ext cx="915850" cy="4502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DP</a:t>
            </a:r>
          </a:p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(API Gw)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901981" y="4361605"/>
            <a:ext cx="915850" cy="4502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58606" y="3675806"/>
            <a:ext cx="915850" cy="4502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OIDC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958606" y="4363439"/>
            <a:ext cx="915850" cy="4502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Mail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343435" y="3675806"/>
            <a:ext cx="915850" cy="45028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DevPortal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198681" y="3824956"/>
            <a:ext cx="383541" cy="151988"/>
            <a:chOff x="4971186" y="1176338"/>
            <a:chExt cx="383541" cy="268400"/>
          </a:xfrm>
        </p:grpSpPr>
        <p:grpSp>
          <p:nvGrpSpPr>
            <p:cNvPr id="52" name="Group 51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6" name="Straight Connector 55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53" name="Rectangle 52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036905" y="3824956"/>
            <a:ext cx="356235" cy="151988"/>
            <a:chOff x="5593080" y="1040410"/>
            <a:chExt cx="906780" cy="461140"/>
          </a:xfrm>
        </p:grpSpPr>
        <p:sp>
          <p:nvSpPr>
            <p:cNvPr id="58" name="Oval 57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grpSp>
        <p:nvGrpSpPr>
          <p:cNvPr id="61" name="Group 60"/>
          <p:cNvGrpSpPr/>
          <p:nvPr/>
        </p:nvGrpSpPr>
        <p:grpSpPr>
          <a:xfrm>
            <a:off x="3905819" y="3824956"/>
            <a:ext cx="383541" cy="151988"/>
            <a:chOff x="4971186" y="1176338"/>
            <a:chExt cx="383541" cy="268400"/>
          </a:xfrm>
        </p:grpSpPr>
        <p:grpSp>
          <p:nvGrpSpPr>
            <p:cNvPr id="62" name="Group 61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63" name="Rectangle 62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744043" y="3824956"/>
            <a:ext cx="356235" cy="151988"/>
            <a:chOff x="5593080" y="1040410"/>
            <a:chExt cx="906780" cy="461140"/>
          </a:xfrm>
        </p:grpSpPr>
        <p:sp>
          <p:nvSpPr>
            <p:cNvPr id="68" name="Oval 67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grpSp>
        <p:nvGrpSpPr>
          <p:cNvPr id="71" name="Group 70"/>
          <p:cNvGrpSpPr/>
          <p:nvPr/>
        </p:nvGrpSpPr>
        <p:grpSpPr>
          <a:xfrm>
            <a:off x="3905819" y="3144452"/>
            <a:ext cx="383541" cy="151988"/>
            <a:chOff x="4971186" y="1176338"/>
            <a:chExt cx="383541" cy="268400"/>
          </a:xfrm>
        </p:grpSpPr>
        <p:grpSp>
          <p:nvGrpSpPr>
            <p:cNvPr id="72" name="Group 71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73" name="Rectangle 72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744043" y="3144452"/>
            <a:ext cx="356235" cy="151988"/>
            <a:chOff x="5593080" y="1040410"/>
            <a:chExt cx="906780" cy="461140"/>
          </a:xfrm>
        </p:grpSpPr>
        <p:sp>
          <p:nvSpPr>
            <p:cNvPr id="78" name="Oval 77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grpSp>
        <p:nvGrpSpPr>
          <p:cNvPr id="81" name="Group 80"/>
          <p:cNvGrpSpPr/>
          <p:nvPr/>
        </p:nvGrpSpPr>
        <p:grpSpPr>
          <a:xfrm>
            <a:off x="3050406" y="4512589"/>
            <a:ext cx="383541" cy="151988"/>
            <a:chOff x="4971186" y="1176338"/>
            <a:chExt cx="383541" cy="268400"/>
          </a:xfrm>
        </p:grpSpPr>
        <p:grpSp>
          <p:nvGrpSpPr>
            <p:cNvPr id="82" name="Group 81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83" name="Rectangle 82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888630" y="4512589"/>
            <a:ext cx="356235" cy="151988"/>
            <a:chOff x="5593080" y="1040410"/>
            <a:chExt cx="906780" cy="461140"/>
          </a:xfrm>
        </p:grpSpPr>
        <p:sp>
          <p:nvSpPr>
            <p:cNvPr id="88" name="Oval 87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grpSp>
        <p:nvGrpSpPr>
          <p:cNvPr id="97" name="Group 96"/>
          <p:cNvGrpSpPr/>
          <p:nvPr/>
        </p:nvGrpSpPr>
        <p:grpSpPr>
          <a:xfrm>
            <a:off x="3584080" y="4512589"/>
            <a:ext cx="356235" cy="151988"/>
            <a:chOff x="5593080" y="1040410"/>
            <a:chExt cx="906780" cy="461140"/>
          </a:xfrm>
        </p:grpSpPr>
        <p:sp>
          <p:nvSpPr>
            <p:cNvPr id="98" name="Oval 97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grpSp>
        <p:nvGrpSpPr>
          <p:cNvPr id="107" name="Group 106"/>
          <p:cNvGrpSpPr/>
          <p:nvPr/>
        </p:nvGrpSpPr>
        <p:grpSpPr>
          <a:xfrm>
            <a:off x="5712680" y="4512589"/>
            <a:ext cx="356235" cy="151988"/>
            <a:chOff x="5593080" y="1040410"/>
            <a:chExt cx="906780" cy="461140"/>
          </a:xfrm>
        </p:grpSpPr>
        <p:sp>
          <p:nvSpPr>
            <p:cNvPr id="108" name="Oval 107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grpSp>
        <p:nvGrpSpPr>
          <p:cNvPr id="117" name="Group 116"/>
          <p:cNvGrpSpPr/>
          <p:nvPr/>
        </p:nvGrpSpPr>
        <p:grpSpPr>
          <a:xfrm>
            <a:off x="5712680" y="3827630"/>
            <a:ext cx="356235" cy="151988"/>
            <a:chOff x="5593080" y="1040410"/>
            <a:chExt cx="906780" cy="461140"/>
          </a:xfrm>
        </p:grpSpPr>
        <p:sp>
          <p:nvSpPr>
            <p:cNvPr id="118" name="Oval 117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0" name="Straight Connector 119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sp>
        <p:nvSpPr>
          <p:cNvPr id="121" name="TextBox 120"/>
          <p:cNvSpPr txBox="1"/>
          <p:nvPr/>
        </p:nvSpPr>
        <p:spPr>
          <a:xfrm>
            <a:off x="3167896" y="589264"/>
            <a:ext cx="914400" cy="3236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1100" b="1" dirty="0" smtClean="0">
                <a:latin typeface="Abel" panose="02000506030000020004" pitchFamily="2" charset="0"/>
                <a:cs typeface="Calibri" panose="020F0502020204030204" pitchFamily="34" charset="0"/>
              </a:rPr>
              <a:t>TLS Server </a:t>
            </a:r>
            <a:r>
              <a:rPr lang="es-CO" sz="1100" b="1" dirty="0" err="1" smtClean="0">
                <a:latin typeface="Abel" panose="02000506030000020004" pitchFamily="2" charset="0"/>
                <a:cs typeface="Calibri" panose="020F0502020204030204" pitchFamily="34" charset="0"/>
              </a:rPr>
              <a:t>Profiles</a:t>
            </a:r>
            <a:endParaRPr lang="es-CO" sz="1100" b="1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9" name="Left Bracket 8"/>
          <p:cNvSpPr/>
          <p:nvPr/>
        </p:nvSpPr>
        <p:spPr>
          <a:xfrm rot="5400000">
            <a:off x="3479293" y="388859"/>
            <a:ext cx="209550" cy="1048020"/>
          </a:xfrm>
          <a:prstGeom prst="leftBracket">
            <a:avLst>
              <a:gd name="adj" fmla="val 23672"/>
            </a:avLst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2" name="TextBox 121"/>
          <p:cNvSpPr txBox="1"/>
          <p:nvPr/>
        </p:nvSpPr>
        <p:spPr>
          <a:xfrm>
            <a:off x="4760867" y="589264"/>
            <a:ext cx="914400" cy="3236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1100" b="1" dirty="0" smtClean="0">
                <a:latin typeface="Abel" panose="02000506030000020004" pitchFamily="2" charset="0"/>
                <a:cs typeface="Calibri" panose="020F0502020204030204" pitchFamily="34" charset="0"/>
              </a:rPr>
              <a:t>TLS </a:t>
            </a:r>
            <a:r>
              <a:rPr lang="es-CO" sz="1100" b="1" dirty="0" err="1" smtClean="0">
                <a:latin typeface="Abel" panose="02000506030000020004" pitchFamily="2" charset="0"/>
                <a:cs typeface="Calibri" panose="020F0502020204030204" pitchFamily="34" charset="0"/>
              </a:rPr>
              <a:t>Client</a:t>
            </a:r>
            <a:r>
              <a:rPr lang="es-CO" sz="1100" b="1" dirty="0" smtClean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  <a:r>
              <a:rPr lang="es-CO" sz="1100" b="1" dirty="0" err="1" smtClean="0">
                <a:latin typeface="Abel" panose="02000506030000020004" pitchFamily="2" charset="0"/>
                <a:cs typeface="Calibri" panose="020F0502020204030204" pitchFamily="34" charset="0"/>
              </a:rPr>
              <a:t>Profiles</a:t>
            </a:r>
            <a:endParaRPr lang="es-CO" sz="1100" b="1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23" name="Left Bracket 122"/>
          <p:cNvSpPr/>
          <p:nvPr/>
        </p:nvSpPr>
        <p:spPr>
          <a:xfrm rot="5400000">
            <a:off x="5072264" y="388859"/>
            <a:ext cx="209550" cy="1048020"/>
          </a:xfrm>
          <a:prstGeom prst="leftBracket">
            <a:avLst>
              <a:gd name="adj" fmla="val 23672"/>
            </a:avLst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316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TLS Server </a:t>
            </a:r>
            <a:r>
              <a:rPr lang="es-CO" dirty="0" err="1" smtClean="0"/>
              <a:t>Profile</a:t>
            </a:r>
            <a:endParaRPr lang="es-CO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0" y="812800"/>
            <a:ext cx="4380299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193124"/>
            <a:ext cx="1550987" cy="14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78400" y="43180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Nombre y </a:t>
            </a:r>
          </a:p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Versión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7" name="Left Bracket 6"/>
          <p:cNvSpPr/>
          <p:nvPr/>
        </p:nvSpPr>
        <p:spPr>
          <a:xfrm>
            <a:off x="5448300" y="19312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4978400" y="196850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Protocolo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448300" y="176157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1670034"/>
            <a:ext cx="1075295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77749" y="217805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Aut</a:t>
            </a:r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. Mutua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8" name="Left Bracket 17"/>
          <p:cNvSpPr/>
          <p:nvPr/>
        </p:nvSpPr>
        <p:spPr>
          <a:xfrm>
            <a:off x="7541299" y="197112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662" y="1965745"/>
            <a:ext cx="1296987" cy="91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99" y="3099364"/>
            <a:ext cx="2625489" cy="156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978400" y="354965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KeyStore</a:t>
            </a:r>
            <a:endParaRPr lang="es-CO" sz="1100" dirty="0" smtClean="0">
              <a:latin typeface="Abel" panose="02000506030000020004" pitchFamily="2" charset="0"/>
              <a:cs typeface="Calibri" panose="020F0502020204030204" pitchFamily="34" charset="0"/>
            </a:endParaRPr>
          </a:p>
          <a:p>
            <a:pPr algn="r"/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TrustStore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23" name="Left Bracket 22"/>
          <p:cNvSpPr/>
          <p:nvPr/>
        </p:nvSpPr>
        <p:spPr>
          <a:xfrm>
            <a:off x="5448300" y="334272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799" y="4006850"/>
            <a:ext cx="1782764" cy="11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260599" y="4217423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Cipher</a:t>
            </a:r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 suites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27" name="Left Bracket 26"/>
          <p:cNvSpPr/>
          <p:nvPr/>
        </p:nvSpPr>
        <p:spPr>
          <a:xfrm>
            <a:off x="2730499" y="4010496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10" name="Rounded Rectangle 9"/>
          <p:cNvSpPr/>
          <p:nvPr/>
        </p:nvSpPr>
        <p:spPr>
          <a:xfrm>
            <a:off x="1181100" y="1587500"/>
            <a:ext cx="1708150" cy="174073"/>
          </a:xfrm>
          <a:prstGeom prst="roundRec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889250" y="819150"/>
            <a:ext cx="2352675" cy="768350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120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TLS Server </a:t>
            </a:r>
            <a:r>
              <a:rPr lang="es-CO" dirty="0" err="1" smtClean="0"/>
              <a:t>Profile</a:t>
            </a:r>
            <a:endParaRPr lang="es-CO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0" y="812800"/>
            <a:ext cx="4380299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78400" y="43180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Nombre y </a:t>
            </a:r>
          </a:p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Versión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7" name="Left Bracket 6"/>
          <p:cNvSpPr/>
          <p:nvPr/>
        </p:nvSpPr>
        <p:spPr>
          <a:xfrm>
            <a:off x="5448300" y="19312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4978400" y="196850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Protocolo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448300" y="176157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1670034"/>
            <a:ext cx="1075295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77749" y="217805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Server </a:t>
            </a:r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Cnx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8" name="Left Bracket 17"/>
          <p:cNvSpPr/>
          <p:nvPr/>
        </p:nvSpPr>
        <p:spPr>
          <a:xfrm>
            <a:off x="7541299" y="197112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22" name="TextBox 21"/>
          <p:cNvSpPr txBox="1"/>
          <p:nvPr/>
        </p:nvSpPr>
        <p:spPr>
          <a:xfrm>
            <a:off x="4978400" y="354965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KeyStore</a:t>
            </a:r>
            <a:endParaRPr lang="es-CO" sz="1100" dirty="0" smtClean="0">
              <a:latin typeface="Abel" panose="02000506030000020004" pitchFamily="2" charset="0"/>
              <a:cs typeface="Calibri" panose="020F0502020204030204" pitchFamily="34" charset="0"/>
            </a:endParaRPr>
          </a:p>
          <a:p>
            <a:pPr algn="r"/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TrustStore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23" name="Left Bracket 22"/>
          <p:cNvSpPr/>
          <p:nvPr/>
        </p:nvSpPr>
        <p:spPr>
          <a:xfrm>
            <a:off x="5448300" y="334272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799" y="4006850"/>
            <a:ext cx="1782764" cy="11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260599" y="4217423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Cipher</a:t>
            </a:r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 suites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27" name="Left Bracket 26"/>
          <p:cNvSpPr/>
          <p:nvPr/>
        </p:nvSpPr>
        <p:spPr>
          <a:xfrm>
            <a:off x="2730499" y="4010496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2" name="Rounded Rectangle 1"/>
          <p:cNvSpPr/>
          <p:nvPr/>
        </p:nvSpPr>
        <p:spPr>
          <a:xfrm>
            <a:off x="1187450" y="3099364"/>
            <a:ext cx="1416050" cy="183586"/>
          </a:xfrm>
          <a:prstGeom prst="roundRec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537" y="93663"/>
            <a:ext cx="1709737" cy="15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449" y="2036366"/>
            <a:ext cx="2006600" cy="84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647" y="2981889"/>
            <a:ext cx="1727485" cy="148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0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KeyStores</a:t>
            </a:r>
            <a:r>
              <a:rPr lang="es-CO" dirty="0" smtClean="0"/>
              <a:t> y </a:t>
            </a:r>
            <a:r>
              <a:rPr lang="es-CO" dirty="0" err="1" smtClean="0"/>
              <a:t>TrustStores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Creación de </a:t>
            </a:r>
            <a:r>
              <a:rPr lang="es-CO" dirty="0" err="1" smtClean="0"/>
              <a:t>KeyStore</a:t>
            </a:r>
            <a:r>
              <a:rPr lang="es-CO" dirty="0" smtClean="0"/>
              <a:t> </a:t>
            </a:r>
            <a:r>
              <a:rPr lang="es-CO" sz="1400" dirty="0" smtClean="0"/>
              <a:t>(realmente es un Store de un solo par de llaves privada/pública)</a:t>
            </a:r>
            <a:endParaRPr lang="es-CO" sz="1400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250950"/>
            <a:ext cx="1227138" cy="1266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70815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Nombre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8" name="Left Bracket 7"/>
          <p:cNvSpPr/>
          <p:nvPr/>
        </p:nvSpPr>
        <p:spPr>
          <a:xfrm>
            <a:off x="927100" y="146947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16" y="1193799"/>
            <a:ext cx="2943472" cy="385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09850" y="2299902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Privada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1" name="Left Bracket 10"/>
          <p:cNvSpPr/>
          <p:nvPr/>
        </p:nvSpPr>
        <p:spPr>
          <a:xfrm>
            <a:off x="3079750" y="2061225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2609850" y="419735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Pública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3" name="Left Bracket 12"/>
          <p:cNvSpPr/>
          <p:nvPr/>
        </p:nvSpPr>
        <p:spPr>
          <a:xfrm>
            <a:off x="3079750" y="395867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2609850" y="3346450"/>
            <a:ext cx="5270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Password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3079750" y="3285573"/>
            <a:ext cx="114300" cy="5180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768295"/>
            <a:ext cx="2627276" cy="186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43662" y="1311095"/>
            <a:ext cx="2459037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Se puede cargar </a:t>
            </a:r>
            <a:r>
              <a:rPr lang="es-CO" sz="1100" b="1" dirty="0"/>
              <a:t>PKCS #</a:t>
            </a:r>
            <a:r>
              <a:rPr lang="es-CO" sz="1100" b="1" dirty="0" smtClean="0"/>
              <a:t>12 </a:t>
            </a:r>
            <a:r>
              <a:rPr lang="es-CO" sz="1100" dirty="0" smtClean="0">
                <a:latin typeface="Abel" panose="02000506030000020004" pitchFamily="2" charset="0"/>
              </a:rPr>
              <a:t>(.</a:t>
            </a:r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P12 o .PFX)</a:t>
            </a:r>
          </a:p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Pero RSA!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3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Keystores</a:t>
            </a:r>
            <a:r>
              <a:rPr lang="es-CO" dirty="0" smtClean="0"/>
              <a:t> actuales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 smtClean="0"/>
              <a:t>KeyStores</a:t>
            </a:r>
            <a:r>
              <a:rPr lang="es-CO" dirty="0" smtClean="0"/>
              <a:t> </a:t>
            </a:r>
          </a:p>
          <a:p>
            <a:pPr lvl="1"/>
            <a:r>
              <a:rPr lang="es-CO" dirty="0" smtClean="0"/>
              <a:t>Cloud </a:t>
            </a:r>
            <a:r>
              <a:rPr lang="es-CO" dirty="0" err="1" smtClean="0"/>
              <a:t>admin</a:t>
            </a:r>
            <a:endParaRPr lang="es-CO" dirty="0"/>
          </a:p>
          <a:p>
            <a:pPr lvl="1"/>
            <a:r>
              <a:rPr lang="es-CO" dirty="0" err="1" smtClean="0"/>
              <a:t>Analytics</a:t>
            </a:r>
            <a:endParaRPr lang="es-CO" dirty="0" smtClean="0"/>
          </a:p>
          <a:p>
            <a:pPr lvl="1"/>
            <a:r>
              <a:rPr lang="es-CO" dirty="0" smtClean="0"/>
              <a:t>API </a:t>
            </a:r>
            <a:r>
              <a:rPr lang="es-CO" dirty="0" err="1" smtClean="0"/>
              <a:t>Gateways</a:t>
            </a:r>
            <a:endParaRPr lang="es-CO" dirty="0" smtClean="0"/>
          </a:p>
          <a:p>
            <a:pPr lvl="1"/>
            <a:r>
              <a:rPr lang="es-CO" dirty="0" smtClean="0"/>
              <a:t>Portal</a:t>
            </a:r>
          </a:p>
          <a:p>
            <a:pPr lvl="1"/>
            <a:r>
              <a:rPr lang="es-CO" b="1" dirty="0" smtClean="0">
                <a:solidFill>
                  <a:schemeClr val="tx2">
                    <a:lumMod val="75000"/>
                  </a:schemeClr>
                </a:solidFill>
              </a:rPr>
              <a:t>Default</a:t>
            </a:r>
          </a:p>
          <a:p>
            <a:endParaRPr lang="es-CO" b="1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61" y="654050"/>
            <a:ext cx="2048664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057400" y="2508250"/>
            <a:ext cx="2197100" cy="31750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1193800"/>
            <a:ext cx="2000250" cy="295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5899150" y="2540000"/>
            <a:ext cx="850900" cy="666750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7843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TrustStores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API Gateway</a:t>
            </a:r>
          </a:p>
          <a:p>
            <a:r>
              <a:rPr lang="es-CO" dirty="0" smtClean="0"/>
              <a:t>Portal</a:t>
            </a:r>
          </a:p>
          <a:p>
            <a:r>
              <a:rPr lang="es-CO" dirty="0" err="1" smtClean="0"/>
              <a:t>Analytics</a:t>
            </a:r>
            <a:endParaRPr lang="es-CO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1282699"/>
            <a:ext cx="2052638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879475"/>
            <a:ext cx="2165350" cy="2089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50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User</a:t>
            </a:r>
            <a:r>
              <a:rPr lang="es-CO" dirty="0" smtClean="0"/>
              <a:t> </a:t>
            </a:r>
            <a:r>
              <a:rPr lang="es-CO" dirty="0" err="1" smtClean="0"/>
              <a:t>Registries</a:t>
            </a:r>
            <a:endParaRPr lang="es-CO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5" y="688709"/>
            <a:ext cx="3881945" cy="203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383" y="558800"/>
            <a:ext cx="2687105" cy="445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7250" y="3048000"/>
            <a:ext cx="1670050" cy="2539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API Connect makes a GET call to the URL. The call includes the user name and password it has collected from the user in its authorization header. </a:t>
            </a: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Either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200 OK or 401 Unauthorized will be returned.</a:t>
            </a:r>
            <a:endParaRPr lang="es-CO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883400" y="3416300"/>
            <a:ext cx="323850" cy="76200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" name="Rounded Rectangle 7"/>
          <p:cNvSpPr/>
          <p:nvPr/>
        </p:nvSpPr>
        <p:spPr>
          <a:xfrm>
            <a:off x="546100" y="1409700"/>
            <a:ext cx="1720850" cy="584200"/>
          </a:xfrm>
          <a:prstGeom prst="roundRect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User</a:t>
            </a:r>
            <a:r>
              <a:rPr lang="es-CO" dirty="0" smtClean="0"/>
              <a:t> </a:t>
            </a:r>
            <a:r>
              <a:rPr lang="es-CO" dirty="0" err="1" smtClean="0"/>
              <a:t>Registries</a:t>
            </a:r>
            <a:endParaRPr lang="es-CO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5" y="688709"/>
            <a:ext cx="3881945" cy="203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343150" y="1409700"/>
            <a:ext cx="1720850" cy="584200"/>
          </a:xfrm>
          <a:prstGeom prst="roundRect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343" y="736600"/>
            <a:ext cx="2400182" cy="406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139700"/>
            <a:ext cx="2659641" cy="4814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9" y="654050"/>
            <a:ext cx="2392362" cy="87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6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User</a:t>
            </a:r>
            <a:r>
              <a:rPr lang="es-CO" dirty="0" smtClean="0"/>
              <a:t> </a:t>
            </a:r>
            <a:r>
              <a:rPr lang="es-CO" dirty="0" err="1" smtClean="0"/>
              <a:t>Registries</a:t>
            </a:r>
            <a:endParaRPr lang="es-CO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5" y="688709"/>
            <a:ext cx="3881945" cy="203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58800" y="2057400"/>
            <a:ext cx="1720850" cy="584200"/>
          </a:xfrm>
          <a:prstGeom prst="roundRect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31" y="2838450"/>
            <a:ext cx="1765593" cy="2230438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638300" y="2641600"/>
            <a:ext cx="872831" cy="106680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2" name="Rounded Rectangle 11"/>
          <p:cNvSpPr/>
          <p:nvPr/>
        </p:nvSpPr>
        <p:spPr>
          <a:xfrm>
            <a:off x="2374900" y="2057400"/>
            <a:ext cx="1720850" cy="584200"/>
          </a:xfrm>
          <a:prstGeom prst="roundRect">
            <a:avLst/>
          </a:prstGeom>
          <a:ln>
            <a:solidFill>
              <a:srgbClr val="FFC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95750" y="1987550"/>
            <a:ext cx="1086057" cy="317500"/>
          </a:xfrm>
          <a:prstGeom prst="straightConnector1">
            <a:avLst/>
          </a:prstGeom>
          <a:ln w="12700">
            <a:solidFill>
              <a:srgbClr val="FFC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807" y="273050"/>
            <a:ext cx="2996993" cy="480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Topología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063526"/>
            <a:ext cx="4414566" cy="278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15" y="2036712"/>
            <a:ext cx="5477085" cy="216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IBM API Connect</a:t>
            </a:r>
            <a:endParaRPr lang="es-CO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74" y="654050"/>
            <a:ext cx="529175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2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Registro de API </a:t>
            </a:r>
            <a:r>
              <a:rPr lang="es-CO" dirty="0" err="1" smtClean="0"/>
              <a:t>Gw</a:t>
            </a:r>
            <a:endParaRPr lang="es-CO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5" y="654050"/>
            <a:ext cx="791073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7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En DP</a:t>
            </a:r>
            <a:endParaRPr lang="es-CO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21" y="654050"/>
            <a:ext cx="684385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1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En DP: Flujo de API</a:t>
            </a:r>
            <a:endParaRPr lang="es-CO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39160"/>
            <a:ext cx="7461250" cy="270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7188" y="222250"/>
            <a:ext cx="6923088" cy="361950"/>
          </a:xfrm>
        </p:spPr>
        <p:txBody>
          <a:bodyPr/>
          <a:lstStyle/>
          <a:p>
            <a:r>
              <a:rPr lang="es-CO" dirty="0" smtClean="0"/>
              <a:t>En DP: configuración</a:t>
            </a:r>
            <a:endParaRPr lang="es-CO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84200"/>
            <a:ext cx="2228850" cy="182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789493"/>
            <a:ext cx="2671763" cy="206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600700" y="883222"/>
            <a:ext cx="3054350" cy="2675952"/>
            <a:chOff x="5657850" y="1696022"/>
            <a:chExt cx="3054350" cy="2675952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850" y="1824255"/>
              <a:ext cx="3054350" cy="25477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850" y="1696022"/>
              <a:ext cx="1273175" cy="128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Left Brace 5"/>
          <p:cNvSpPr/>
          <p:nvPr/>
        </p:nvSpPr>
        <p:spPr>
          <a:xfrm rot="16200000">
            <a:off x="5689600" y="1111250"/>
            <a:ext cx="203200" cy="5613400"/>
          </a:xfrm>
          <a:prstGeom prst="leftBrace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TextBox 6"/>
          <p:cNvSpPr txBox="1"/>
          <p:nvPr/>
        </p:nvSpPr>
        <p:spPr>
          <a:xfrm>
            <a:off x="5334000" y="4019550"/>
            <a:ext cx="914400" cy="330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En DataPower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Gateway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54537"/>
            <a:ext cx="1771650" cy="4158647"/>
          </a:xfrm>
        </p:spPr>
        <p:txBody>
          <a:bodyPr/>
          <a:lstStyle/>
          <a:p>
            <a:r>
              <a:rPr lang="es-CO" dirty="0" smtClean="0"/>
              <a:t>Registro DP</a:t>
            </a:r>
            <a:endParaRPr lang="es-CO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79450" y="1029018"/>
            <a:ext cx="3746500" cy="1643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965200" y="1270000"/>
            <a:ext cx="1587500" cy="698500"/>
          </a:xfrm>
          <a:prstGeom prst="roundRec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160641"/>
            <a:ext cx="1581150" cy="1807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14800" y="524179"/>
            <a:ext cx="1022350" cy="26322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Nombre Dominio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7" name="Left Bracket 6"/>
          <p:cNvSpPr/>
          <p:nvPr/>
        </p:nvSpPr>
        <p:spPr>
          <a:xfrm>
            <a:off x="5080000" y="285502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2173289"/>
            <a:ext cx="1825625" cy="169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80000" y="2638729"/>
            <a:ext cx="8477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Endpoint</a:t>
            </a:r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 definido en DP para </a:t>
            </a:r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APIGw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2" name="Left Bracket 11"/>
          <p:cNvSpPr/>
          <p:nvPr/>
        </p:nvSpPr>
        <p:spPr>
          <a:xfrm>
            <a:off x="5870575" y="2400052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3194314"/>
            <a:ext cx="3051175" cy="199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71600" y="4102560"/>
            <a:ext cx="8477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URL de invocación APIs publicadas en este </a:t>
            </a:r>
            <a:r>
              <a:rPr lang="es-CO" sz="11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APIGw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2162175" y="3863883"/>
            <a:ext cx="114300" cy="911777"/>
          </a:xfrm>
          <a:prstGeom prst="leftBracket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98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Analytics</a:t>
            </a:r>
            <a:endParaRPr lang="es-CO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89" y="660400"/>
            <a:ext cx="3172121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686" y="33338"/>
            <a:ext cx="2599351" cy="216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2198688"/>
            <a:ext cx="2332037" cy="197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stCxn id="6" idx="7"/>
          </p:cNvCxnSpPr>
          <p:nvPr/>
        </p:nvCxnSpPr>
        <p:spPr>
          <a:xfrm flipV="1">
            <a:off x="2133386" y="3185114"/>
            <a:ext cx="1611527" cy="1439254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" name="Oval 5"/>
          <p:cNvSpPr/>
          <p:nvPr/>
        </p:nvSpPr>
        <p:spPr>
          <a:xfrm>
            <a:off x="1651000" y="4597400"/>
            <a:ext cx="565150" cy="184150"/>
          </a:xfrm>
          <a:prstGeom prst="ellipse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cxnSp>
        <p:nvCxnSpPr>
          <p:cNvPr id="11" name="Straight Arrow Connector 10"/>
          <p:cNvCxnSpPr>
            <a:stCxn id="12" idx="7"/>
          </p:cNvCxnSpPr>
          <p:nvPr/>
        </p:nvCxnSpPr>
        <p:spPr>
          <a:xfrm flipV="1">
            <a:off x="4698786" y="1626817"/>
            <a:ext cx="1611527" cy="1439254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4216400" y="3039103"/>
            <a:ext cx="565150" cy="184150"/>
          </a:xfrm>
          <a:prstGeom prst="ellipse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22" y="2285372"/>
            <a:ext cx="1622750" cy="1527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V="1">
            <a:off x="4581739" y="3625850"/>
            <a:ext cx="1938125" cy="224955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5" name="Oval 14"/>
          <p:cNvSpPr/>
          <p:nvPr/>
        </p:nvSpPr>
        <p:spPr>
          <a:xfrm>
            <a:off x="4016589" y="3758730"/>
            <a:ext cx="565150" cy="184150"/>
          </a:xfrm>
          <a:prstGeom prst="ellipse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19" name="Oval 18"/>
          <p:cNvSpPr/>
          <p:nvPr/>
        </p:nvSpPr>
        <p:spPr>
          <a:xfrm>
            <a:off x="5083389" y="3812666"/>
            <a:ext cx="565150" cy="184150"/>
          </a:xfrm>
          <a:prstGeom prst="ellipse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cxnSp>
        <p:nvCxnSpPr>
          <p:cNvPr id="20" name="Straight Arrow Connector 19"/>
          <p:cNvCxnSpPr>
            <a:stCxn id="19" idx="5"/>
          </p:cNvCxnSpPr>
          <p:nvPr/>
        </p:nvCxnSpPr>
        <p:spPr>
          <a:xfrm>
            <a:off x="5565775" y="3969848"/>
            <a:ext cx="384175" cy="443402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54" y="4006341"/>
            <a:ext cx="1011464" cy="1029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1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Portal</a:t>
            </a:r>
            <a:endParaRPr lang="es-CO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58" y="742950"/>
            <a:ext cx="2288983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3" y="798512"/>
            <a:ext cx="33813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3" y="1912938"/>
            <a:ext cx="28575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6" y="2597150"/>
            <a:ext cx="310515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4358719"/>
            <a:ext cx="4470400" cy="18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9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Instalación</a:t>
            </a:r>
            <a:br>
              <a:rPr lang="es-CO" dirty="0" smtClean="0"/>
            </a:br>
            <a:r>
              <a:rPr lang="es-CO" dirty="0" smtClean="0"/>
              <a:t>AWS</a:t>
            </a:r>
            <a:endParaRPr lang="es-CO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5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mtClean="0"/>
              <a:t>Amazon EKS</a:t>
            </a:r>
            <a:endParaRPr lang="es-CO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12463"/>
            <a:ext cx="8534400" cy="284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3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Pasos de instalación</a:t>
            </a:r>
            <a:endParaRPr lang="es-CO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9" y="736600"/>
            <a:ext cx="3270682" cy="4159250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359996"/>
            <a:ext cx="3454400" cy="3318366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54450" y="839638"/>
            <a:ext cx="5073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latin typeface="Abel" panose="02000506030000020004" pitchFamily="2" charset="0"/>
                <a:hlinkClick r:id="rId4"/>
              </a:rPr>
              <a:t>https://git.tools.tbk.cl/projects/APIC/repos/apic2018419/browse</a:t>
            </a:r>
            <a:endParaRPr lang="es-CO" sz="14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2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Forrester</a:t>
            </a:r>
            <a:r>
              <a:rPr lang="es-CO" dirty="0" smtClean="0"/>
              <a:t> 2018</a:t>
            </a:r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052" name="Picture 4" descr="http://new.dearx.co.za/wp-content/uploads/2019/04/newArtboard-1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04" y="-2"/>
            <a:ext cx="4714996" cy="5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Elementos de configuración de instalación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--branch QA https://</a:t>
            </a:r>
            <a:r>
              <a:rPr lang="en-US" dirty="0" smtClean="0"/>
              <a:t>git.tools.tbk.cl/scm/apic/apic2018419.git</a:t>
            </a:r>
            <a:endParaRPr lang="es-CO" dirty="0"/>
          </a:p>
        </p:txBody>
      </p:sp>
      <p:sp>
        <p:nvSpPr>
          <p:cNvPr id="4" name="Rounded Rectangle 3"/>
          <p:cNvSpPr/>
          <p:nvPr/>
        </p:nvSpPr>
        <p:spPr>
          <a:xfrm>
            <a:off x="1958340" y="2621278"/>
            <a:ext cx="1143000" cy="1638301"/>
          </a:xfrm>
          <a:prstGeom prst="roundRect">
            <a:avLst>
              <a:gd name="adj" fmla="val 2311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30" y="1559718"/>
            <a:ext cx="2828653" cy="2123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497580" y="1127760"/>
            <a:ext cx="0" cy="662940"/>
          </a:xfrm>
          <a:prstGeom prst="line">
            <a:avLst/>
          </a:prstGeom>
          <a:ln w="38100">
            <a:solidFill>
              <a:srgbClr val="7F98D7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01340" y="1127760"/>
            <a:ext cx="0" cy="662940"/>
          </a:xfrm>
          <a:prstGeom prst="line">
            <a:avLst/>
          </a:prstGeom>
          <a:ln w="38100">
            <a:solidFill>
              <a:srgbClr val="7F98D7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05100" y="1127760"/>
            <a:ext cx="0" cy="662940"/>
          </a:xfrm>
          <a:prstGeom prst="line">
            <a:avLst/>
          </a:prstGeom>
          <a:ln w="38100">
            <a:solidFill>
              <a:srgbClr val="7F98D7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" name="TextBox 6"/>
          <p:cNvSpPr txBox="1"/>
          <p:nvPr/>
        </p:nvSpPr>
        <p:spPr>
          <a:xfrm>
            <a:off x="3406140" y="1803484"/>
            <a:ext cx="433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5733" y="1803484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80983" y="1803484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5036" y="1141898"/>
            <a:ext cx="834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</a:t>
            </a:r>
            <a:endParaRPr lang="es-CO" sz="10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036444" y="3755015"/>
            <a:ext cx="1094177" cy="394172"/>
            <a:chOff x="1952624" y="3770255"/>
            <a:chExt cx="1094177" cy="39417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624" y="3770255"/>
              <a:ext cx="401405" cy="394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293069" y="3770255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APICUP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967190" y="2763440"/>
            <a:ext cx="1409699" cy="2185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subsys</a:t>
            </a:r>
            <a:r>
              <a:rPr lang="es-CO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67190" y="2986801"/>
            <a:ext cx="1409699" cy="2185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subsys</a:t>
            </a:r>
            <a:r>
              <a:rPr lang="es-CO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es-CO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67190" y="3210162"/>
            <a:ext cx="1409699" cy="2185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subsys</a:t>
            </a:r>
            <a:r>
              <a:rPr lang="es-CO" sz="1100" dirty="0">
                <a:latin typeface="Calibri" panose="020F0502020204030204" pitchFamily="34" charset="0"/>
                <a:cs typeface="Calibri" panose="020F0502020204030204" pitchFamily="34" charset="0"/>
              </a:rPr>
              <a:t> portal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67190" y="3433523"/>
            <a:ext cx="1409699" cy="2185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subsys</a:t>
            </a:r>
            <a:r>
              <a:rPr lang="es-CO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gateway</a:t>
            </a:r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21" y="3686037"/>
            <a:ext cx="673842" cy="14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994083" y="3210162"/>
            <a:ext cx="914400" cy="616117"/>
            <a:chOff x="5994083" y="3210162"/>
            <a:chExt cx="914400" cy="61611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75375" y="3210162"/>
              <a:ext cx="488016" cy="446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5994083" y="3623951"/>
              <a:ext cx="914400" cy="20232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s-CO" sz="1100" dirty="0" err="1" smtClean="0">
                  <a:latin typeface="Abel" panose="02000506030000020004" pitchFamily="2" charset="0"/>
                  <a:cs typeface="Calibri" panose="020F0502020204030204" pitchFamily="34" charset="0"/>
                </a:rPr>
                <a:t>Admin</a:t>
              </a:r>
              <a:endParaRPr lang="es-CO" sz="1100" dirty="0">
                <a:latin typeface="Abel" panose="02000506030000020004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09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Variables</a:t>
            </a:r>
            <a:endParaRPr lang="es-CO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92150"/>
            <a:ext cx="4727700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94" y="1943100"/>
            <a:ext cx="4892081" cy="314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72702"/>
            <a:ext cx="8534400" cy="372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37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APICUP</a:t>
            </a:r>
            <a:endParaRPr lang="es-CO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725728"/>
            <a:ext cx="3677163" cy="110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753" y="1252538"/>
            <a:ext cx="528637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2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61783"/>
            <a:ext cx="5887272" cy="2924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995" y="3547110"/>
            <a:ext cx="56578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1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0" y="1085620"/>
            <a:ext cx="6982799" cy="329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8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29315"/>
            <a:ext cx="8534400" cy="400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1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Control de Infraestructura AWS</a:t>
            </a:r>
            <a:endParaRPr lang="es-CO" dirty="0"/>
          </a:p>
        </p:txBody>
      </p:sp>
      <p:sp>
        <p:nvSpPr>
          <p:cNvPr id="3" name="Rounded Rectangle 2"/>
          <p:cNvSpPr/>
          <p:nvPr/>
        </p:nvSpPr>
        <p:spPr>
          <a:xfrm>
            <a:off x="3158926" y="914401"/>
            <a:ext cx="4854774" cy="2599482"/>
          </a:xfrm>
          <a:prstGeom prst="roundRect">
            <a:avLst>
              <a:gd name="adj" fmla="val 2867"/>
            </a:avLst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23141" y="1165860"/>
            <a:ext cx="1995109" cy="2199485"/>
          </a:xfrm>
          <a:prstGeom prst="roundRect">
            <a:avLst>
              <a:gd name="adj" fmla="val 2867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EKS</a:t>
            </a:r>
          </a:p>
          <a:p>
            <a:pPr lvl="0" algn="l"/>
            <a:r>
              <a:rPr lang="es-CO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r>
              <a:rPr lang="es-CO" sz="1000" dirty="0">
                <a:latin typeface="Calibri" panose="020F0502020204030204" pitchFamily="34" charset="0"/>
                <a:cs typeface="Calibri" panose="020F0502020204030204" pitchFamily="34" charset="0"/>
              </a:rPr>
              <a:t> EKS @ us-east-1</a:t>
            </a:r>
          </a:p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139;p16"/>
          <p:cNvSpPr/>
          <p:nvPr/>
        </p:nvSpPr>
        <p:spPr>
          <a:xfrm>
            <a:off x="4493423" y="1760190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6" name="Google Shape;143;p16"/>
          <p:cNvSpPr/>
          <p:nvPr/>
        </p:nvSpPr>
        <p:spPr>
          <a:xfrm>
            <a:off x="4493423" y="2280190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7" name="Google Shape;147;p16"/>
          <p:cNvSpPr/>
          <p:nvPr/>
        </p:nvSpPr>
        <p:spPr>
          <a:xfrm>
            <a:off x="4493423" y="2800190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8" name="Google Shape;139;p16"/>
          <p:cNvSpPr/>
          <p:nvPr/>
        </p:nvSpPr>
        <p:spPr>
          <a:xfrm>
            <a:off x="4529141" y="1800672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9" name="Google Shape;143;p16"/>
          <p:cNvSpPr/>
          <p:nvPr/>
        </p:nvSpPr>
        <p:spPr>
          <a:xfrm>
            <a:off x="4529141" y="2320672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10" name="Google Shape;147;p16"/>
          <p:cNvSpPr/>
          <p:nvPr/>
        </p:nvSpPr>
        <p:spPr>
          <a:xfrm>
            <a:off x="4529141" y="2840672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11" name="Google Shape;139;p16"/>
          <p:cNvSpPr/>
          <p:nvPr/>
        </p:nvSpPr>
        <p:spPr>
          <a:xfrm>
            <a:off x="4574385" y="1851452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12" name="Google Shape;143;p16"/>
          <p:cNvSpPr/>
          <p:nvPr/>
        </p:nvSpPr>
        <p:spPr>
          <a:xfrm>
            <a:off x="4574385" y="2371452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13" name="Google Shape;147;p16"/>
          <p:cNvSpPr/>
          <p:nvPr/>
        </p:nvSpPr>
        <p:spPr>
          <a:xfrm>
            <a:off x="4574385" y="2891452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14" name="Google Shape;139;p16"/>
          <p:cNvSpPr/>
          <p:nvPr/>
        </p:nvSpPr>
        <p:spPr>
          <a:xfrm>
            <a:off x="4617248" y="1900740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15" name="Google Shape;143;p16"/>
          <p:cNvSpPr/>
          <p:nvPr/>
        </p:nvSpPr>
        <p:spPr>
          <a:xfrm>
            <a:off x="4617248" y="2420740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16" name="Google Shape;147;p16"/>
          <p:cNvSpPr/>
          <p:nvPr/>
        </p:nvSpPr>
        <p:spPr>
          <a:xfrm>
            <a:off x="4617248" y="2940740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17" name="Google Shape;139;p16"/>
          <p:cNvSpPr/>
          <p:nvPr/>
        </p:nvSpPr>
        <p:spPr>
          <a:xfrm>
            <a:off x="4655348" y="1941222"/>
            <a:ext cx="762300" cy="2811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API Manager</a:t>
            </a:r>
            <a:endParaRPr sz="800" dirty="0"/>
          </a:p>
        </p:txBody>
      </p:sp>
      <p:sp>
        <p:nvSpPr>
          <p:cNvPr id="18" name="Google Shape;143;p16"/>
          <p:cNvSpPr/>
          <p:nvPr/>
        </p:nvSpPr>
        <p:spPr>
          <a:xfrm>
            <a:off x="4655348" y="2461222"/>
            <a:ext cx="762300" cy="281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Portal Service</a:t>
            </a:r>
            <a:endParaRPr sz="800"/>
          </a:p>
        </p:txBody>
      </p:sp>
      <p:sp>
        <p:nvSpPr>
          <p:cNvPr id="19" name="Google Shape;147;p16"/>
          <p:cNvSpPr/>
          <p:nvPr/>
        </p:nvSpPr>
        <p:spPr>
          <a:xfrm>
            <a:off x="4655348" y="2981222"/>
            <a:ext cx="762300" cy="281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Analytics</a:t>
            </a:r>
            <a:endParaRPr sz="800" dirty="0"/>
          </a:p>
        </p:txBody>
      </p:sp>
      <p:sp>
        <p:nvSpPr>
          <p:cNvPr id="20" name="Rectangle 19"/>
          <p:cNvSpPr/>
          <p:nvPr/>
        </p:nvSpPr>
        <p:spPr>
          <a:xfrm>
            <a:off x="4450298" y="3159446"/>
            <a:ext cx="66883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Pods K8S</a:t>
            </a:r>
            <a:endParaRPr 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endParaRPr lang="es-CO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514639" y="1165861"/>
            <a:ext cx="1321262" cy="1907610"/>
          </a:xfrm>
          <a:prstGeom prst="roundRect">
            <a:avLst>
              <a:gd name="adj" fmla="val 2867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</a:t>
            </a:r>
            <a:endParaRPr lang="es-CO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Google Shape;139;p16"/>
          <p:cNvSpPr/>
          <p:nvPr/>
        </p:nvSpPr>
        <p:spPr>
          <a:xfrm>
            <a:off x="6616645" y="1843632"/>
            <a:ext cx="1149405" cy="341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/>
              <a:t>Worker Node</a:t>
            </a:r>
          </a:p>
        </p:txBody>
      </p:sp>
      <p:sp>
        <p:nvSpPr>
          <p:cNvPr id="23" name="Google Shape;139;p16"/>
          <p:cNvSpPr/>
          <p:nvPr/>
        </p:nvSpPr>
        <p:spPr>
          <a:xfrm>
            <a:off x="6616645" y="2244381"/>
            <a:ext cx="1149405" cy="341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/>
              <a:t>Worker Node</a:t>
            </a:r>
          </a:p>
        </p:txBody>
      </p:sp>
      <p:sp>
        <p:nvSpPr>
          <p:cNvPr id="24" name="Google Shape;139;p16"/>
          <p:cNvSpPr/>
          <p:nvPr/>
        </p:nvSpPr>
        <p:spPr>
          <a:xfrm>
            <a:off x="6616645" y="2663562"/>
            <a:ext cx="1149405" cy="3415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/>
              <a:t>Worker Node</a:t>
            </a:r>
          </a:p>
        </p:txBody>
      </p:sp>
      <p:sp>
        <p:nvSpPr>
          <p:cNvPr id="25" name="Can 24"/>
          <p:cNvSpPr/>
          <p:nvPr/>
        </p:nvSpPr>
        <p:spPr>
          <a:xfrm>
            <a:off x="7319797" y="1561412"/>
            <a:ext cx="397952" cy="239260"/>
          </a:xfrm>
          <a:prstGeom prst="can">
            <a:avLst/>
          </a:prstGeom>
          <a:solidFill>
            <a:srgbClr val="6EA92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lIns="0" rIns="0"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EBS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an 25"/>
          <p:cNvSpPr/>
          <p:nvPr/>
        </p:nvSpPr>
        <p:spPr>
          <a:xfrm>
            <a:off x="7319797" y="1322152"/>
            <a:ext cx="397952" cy="239260"/>
          </a:xfrm>
          <a:prstGeom prst="can">
            <a:avLst/>
          </a:prstGeom>
          <a:solidFill>
            <a:srgbClr val="6EA92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lIns="0" rIns="0"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EBS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an 26"/>
          <p:cNvSpPr/>
          <p:nvPr/>
        </p:nvSpPr>
        <p:spPr>
          <a:xfrm>
            <a:off x="7319797" y="1082892"/>
            <a:ext cx="397952" cy="239260"/>
          </a:xfrm>
          <a:prstGeom prst="can">
            <a:avLst/>
          </a:prstGeom>
          <a:solidFill>
            <a:srgbClr val="6EA92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lIns="0" rIns="0" rtlCol="0" anchor="ctr">
            <a:noAutofit/>
          </a:bodyPr>
          <a:lstStyle/>
          <a:p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EBS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500302" y="3113953"/>
            <a:ext cx="1321262" cy="266544"/>
          </a:xfrm>
          <a:prstGeom prst="roundRect">
            <a:avLst>
              <a:gd name="adj" fmla="val 2867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Artifactory</a:t>
            </a:r>
            <a:endParaRPr lang="es-CO" sz="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Can 28"/>
          <p:cNvSpPr/>
          <p:nvPr/>
        </p:nvSpPr>
        <p:spPr>
          <a:xfrm>
            <a:off x="7248525" y="3134872"/>
            <a:ext cx="397952" cy="239260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lIns="0" rIns="0" rtlCol="0" anchor="ctr">
            <a:noAutofit/>
          </a:bodyPr>
          <a:lstStyle/>
          <a:p>
            <a:r>
              <a:rPr lang="en-US" sz="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DockerImage</a:t>
            </a:r>
            <a:endParaRPr lang="es-CO" sz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07" y="1624179"/>
            <a:ext cx="1416742" cy="88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8157409" y="1886702"/>
            <a:ext cx="7793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s-CO" sz="1100" b="1" dirty="0" smtClean="0">
                <a:latin typeface="Abel" panose="02000506030000020004" pitchFamily="2" charset="0"/>
              </a:rPr>
              <a:t>m5.4xlarge</a:t>
            </a:r>
            <a:endParaRPr lang="es-CO" sz="1100" b="1" dirty="0">
              <a:latin typeface="Abel" panose="02000506030000020004" pitchFamily="2" charset="0"/>
            </a:endParaRPr>
          </a:p>
        </p:txBody>
      </p:sp>
      <p:cxnSp>
        <p:nvCxnSpPr>
          <p:cNvPr id="32" name="Curved Connector 31"/>
          <p:cNvCxnSpPr>
            <a:stCxn id="31" idx="2"/>
            <a:endCxn id="22" idx="3"/>
          </p:cNvCxnSpPr>
          <p:nvPr/>
        </p:nvCxnSpPr>
        <p:spPr>
          <a:xfrm rot="5400000" flipH="1">
            <a:off x="8089629" y="1690843"/>
            <a:ext cx="133891" cy="781049"/>
          </a:xfrm>
          <a:prstGeom prst="curvedConnector4">
            <a:avLst>
              <a:gd name="adj1" fmla="val -170736"/>
              <a:gd name="adj2" fmla="val 74947"/>
            </a:avLst>
          </a:prstGeom>
          <a:ln w="9525">
            <a:solidFill>
              <a:srgbClr val="7F98D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33" name="Google Shape;147;p16"/>
          <p:cNvSpPr/>
          <p:nvPr/>
        </p:nvSpPr>
        <p:spPr>
          <a:xfrm>
            <a:off x="5560037" y="2891452"/>
            <a:ext cx="762300" cy="281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34" name="Google Shape;147;p16"/>
          <p:cNvSpPr/>
          <p:nvPr/>
        </p:nvSpPr>
        <p:spPr>
          <a:xfrm>
            <a:off x="5602900" y="2940740"/>
            <a:ext cx="762300" cy="281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Analytics</a:t>
            </a:r>
            <a:endParaRPr sz="800"/>
          </a:p>
        </p:txBody>
      </p:sp>
      <p:sp>
        <p:nvSpPr>
          <p:cNvPr id="35" name="Google Shape;147;p16"/>
          <p:cNvSpPr/>
          <p:nvPr/>
        </p:nvSpPr>
        <p:spPr>
          <a:xfrm>
            <a:off x="5641000" y="2981222"/>
            <a:ext cx="762300" cy="281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 smtClean="0"/>
              <a:t>API Gateway</a:t>
            </a:r>
            <a:endParaRPr sz="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2834351"/>
            <a:ext cx="25146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5" y="3931920"/>
            <a:ext cx="1059653" cy="81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>
            <a:off x="1591391" y="3649980"/>
            <a:ext cx="0" cy="46482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775460" y="3319625"/>
            <a:ext cx="411480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02" y="2265602"/>
            <a:ext cx="2879716" cy="611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07" y="3649980"/>
            <a:ext cx="2635255" cy="219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98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EKS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" y="835702"/>
            <a:ext cx="5728018" cy="2304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62" y="1683247"/>
            <a:ext cx="4963715" cy="31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Elementos en K8S</a:t>
            </a:r>
            <a:endParaRPr lang="es-CO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84" y="654050"/>
            <a:ext cx="709713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Gartner</a:t>
            </a:r>
            <a:r>
              <a:rPr lang="es-CO" dirty="0" smtClean="0"/>
              <a:t> 2019</a:t>
            </a:r>
            <a:endParaRPr lang="es-CO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73" y="554045"/>
            <a:ext cx="4632927" cy="458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1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Servicios </a:t>
            </a:r>
            <a:endParaRPr lang="es-CO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2" y="654050"/>
            <a:ext cx="7692376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5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CloudWatch</a:t>
            </a:r>
            <a:r>
              <a:rPr lang="es-CO" dirty="0" smtClean="0"/>
              <a:t> Comportamiento como aplicación EKS</a:t>
            </a:r>
            <a:endParaRPr lang="es-CO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" y="728652"/>
            <a:ext cx="8581067" cy="4064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8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Acceso a Consola AWS</a:t>
            </a:r>
            <a:endParaRPr lang="es-CO" dirty="0"/>
          </a:p>
        </p:txBody>
      </p:sp>
      <p:sp>
        <p:nvSpPr>
          <p:cNvPr id="3" name="TextBox 2"/>
          <p:cNvSpPr txBox="1"/>
          <p:nvPr/>
        </p:nvSpPr>
        <p:spPr>
          <a:xfrm>
            <a:off x="563880" y="788462"/>
            <a:ext cx="8222123" cy="41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l-GR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λ  </a:t>
            </a:r>
            <a:r>
              <a:rPr lang="es-CO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aws</a:t>
            </a:r>
            <a:r>
              <a:rPr lang="es-CO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eks</a:t>
            </a:r>
            <a:r>
              <a:rPr lang="es-CO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update-kubeconfig</a:t>
            </a:r>
            <a:r>
              <a:rPr lang="es-CO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--</a:t>
            </a:r>
            <a:r>
              <a:rPr lang="es-CO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  <a:r>
              <a:rPr lang="es-CO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airport-cluster</a:t>
            </a:r>
            <a:endParaRPr lang="es-CO" sz="1050" dirty="0">
              <a:solidFill>
                <a:srgbClr val="A6F785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CO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  <a:r>
              <a:rPr lang="es-CO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r>
              <a:rPr lang="es-CO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arn:aws:eks:us-east-1:886854433271:cluster/</a:t>
            </a:r>
            <a:r>
              <a:rPr lang="es-CO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airport-cluster</a:t>
            </a:r>
            <a:r>
              <a:rPr lang="es-CO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in C:\Users\jaime_000\.kube\config</a:t>
            </a:r>
            <a:endParaRPr lang="es-CO" sz="1050" dirty="0" smtClean="0">
              <a:solidFill>
                <a:srgbClr val="A6F785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19" y="1710962"/>
            <a:ext cx="4374023" cy="268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5320" y="1238042"/>
            <a:ext cx="2470548" cy="2539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l-GR" sz="1050" dirty="0" smtClean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Λ</a:t>
            </a:r>
            <a:r>
              <a:rPr lang="en-US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kubectl</a:t>
            </a:r>
            <a:r>
              <a:rPr lang="en-US" sz="1050" dirty="0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get all -n </a:t>
            </a:r>
            <a:r>
              <a:rPr lang="en-US" sz="1050" dirty="0" err="1">
                <a:solidFill>
                  <a:srgbClr val="A6F785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apiconnect</a:t>
            </a:r>
            <a:endParaRPr lang="es-CO" sz="1050" dirty="0" smtClean="0">
              <a:solidFill>
                <a:srgbClr val="A6F785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" y="1370254"/>
            <a:ext cx="3845244" cy="3198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11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Dashboard</a:t>
            </a:r>
            <a:r>
              <a:rPr lang="es-CO" dirty="0" smtClean="0"/>
              <a:t> Kubernetes</a:t>
            </a:r>
            <a:endParaRPr lang="es-CO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727048"/>
            <a:ext cx="8534400" cy="224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2566" y="4071104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>
                <a:latin typeface="Abel" panose="02000506030000020004" pitchFamily="2" charset="0"/>
              </a:rPr>
              <a:t>kubectl</a:t>
            </a:r>
            <a:r>
              <a:rPr lang="es-CO" dirty="0">
                <a:latin typeface="Abel" panose="02000506030000020004" pitchFamily="2" charset="0"/>
              </a:rPr>
              <a:t> proxy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188" y="4539496"/>
            <a:ext cx="8581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CO" sz="1400" dirty="0">
                <a:latin typeface="Abel" panose="02000506030000020004" pitchFamily="2" charset="0"/>
                <a:hlinkClick r:id="rId3"/>
              </a:rPr>
              <a:t>http://localhost:8001/api/v1/namespaces/kubernetes-dashboard/services/https:kubernetes-dashboard:/proxy/#!/login</a:t>
            </a:r>
            <a:endParaRPr lang="es-CO" sz="1400" dirty="0">
              <a:latin typeface="Abel" panose="02000506030000020004" pitchFamily="2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113723"/>
            <a:ext cx="51435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7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Dashboard</a:t>
            </a:r>
            <a:r>
              <a:rPr lang="es-CO" dirty="0" smtClean="0"/>
              <a:t> EKS</a:t>
            </a:r>
            <a:endParaRPr lang="es-CO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8508"/>
            <a:ext cx="8534400" cy="3490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0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EKS: </a:t>
            </a:r>
            <a:r>
              <a:rPr lang="es-CO" dirty="0" err="1" smtClean="0"/>
              <a:t>CronJob</a:t>
            </a:r>
            <a:endParaRPr lang="es-CO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73801"/>
            <a:ext cx="8534400" cy="1757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1838256"/>
            <a:ext cx="7395845" cy="3248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Pods</a:t>
            </a:r>
            <a:endParaRPr lang="es-CO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" y="654050"/>
            <a:ext cx="7223678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6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Pod</a:t>
            </a:r>
            <a:r>
              <a:rPr lang="es-CO" dirty="0" smtClean="0"/>
              <a:t> API Gateway (</a:t>
            </a:r>
            <a:r>
              <a:rPr lang="es-CO" dirty="0" err="1" smtClean="0"/>
              <a:t>datapower</a:t>
            </a:r>
            <a:r>
              <a:rPr lang="es-CO" dirty="0"/>
              <a:t>)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79879"/>
            <a:ext cx="8534400" cy="390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0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logs</a:t>
            </a:r>
            <a:endParaRPr lang="es-CO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08" y="654050"/>
            <a:ext cx="6844083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22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datapower</a:t>
            </a:r>
            <a:endParaRPr lang="es-CO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109" y="318770"/>
            <a:ext cx="6848724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0" y="259878"/>
            <a:ext cx="7106724" cy="467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" y="4216718"/>
            <a:ext cx="2790825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4" y="1680609"/>
            <a:ext cx="1871186" cy="183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9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2447925" y="962025"/>
            <a:ext cx="4543425" cy="3583675"/>
          </a:xfrm>
          <a:prstGeom prst="roundRect">
            <a:avLst>
              <a:gd name="adj" fmla="val 6611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>
            <a:noAutofit/>
          </a:bodyPr>
          <a:lstStyle/>
          <a:p>
            <a:r>
              <a:rPr lang="es-CO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Management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¿Cuál se ajusta mejor a mis necesidades reales?</a:t>
            </a:r>
            <a:endParaRPr lang="es-CO" dirty="0"/>
          </a:p>
        </p:txBody>
      </p:sp>
      <p:grpSp>
        <p:nvGrpSpPr>
          <p:cNvPr id="31" name="Group 30"/>
          <p:cNvGrpSpPr/>
          <p:nvPr/>
        </p:nvGrpSpPr>
        <p:grpSpPr>
          <a:xfrm>
            <a:off x="2573443" y="1175138"/>
            <a:ext cx="887100" cy="888721"/>
            <a:chOff x="7008668" y="1350259"/>
            <a:chExt cx="1189729" cy="1126801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834" y="1627258"/>
              <a:ext cx="842963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7008668" y="2120012"/>
              <a:ext cx="201705" cy="15464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CO" dirty="0" smtClean="0"/>
            </a:p>
          </p:txBody>
        </p:sp>
        <p:cxnSp>
          <p:nvCxnSpPr>
            <p:cNvPr id="6" name="Straight Connector 5"/>
            <p:cNvCxnSpPr>
              <a:stCxn id="5" idx="7"/>
            </p:cNvCxnSpPr>
            <p:nvPr/>
          </p:nvCxnSpPr>
          <p:spPr>
            <a:xfrm flipV="1">
              <a:off x="7180833" y="2055043"/>
              <a:ext cx="146610" cy="87617"/>
            </a:xfrm>
            <a:prstGeom prst="line">
              <a:avLst/>
            </a:prstGeom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7501462" y="2322419"/>
              <a:ext cx="201705" cy="15464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CO" dirty="0" smtClean="0"/>
            </a:p>
          </p:txBody>
        </p:sp>
        <p:cxnSp>
          <p:nvCxnSpPr>
            <p:cNvPr id="8" name="Straight Connector 7"/>
            <p:cNvCxnSpPr>
              <a:stCxn id="7" idx="0"/>
              <a:endCxn id="4" idx="2"/>
            </p:cNvCxnSpPr>
            <p:nvPr/>
          </p:nvCxnSpPr>
          <p:spPr>
            <a:xfrm flipV="1">
              <a:off x="7602315" y="2213046"/>
              <a:ext cx="1" cy="109373"/>
            </a:xfrm>
            <a:prstGeom prst="line">
              <a:avLst/>
            </a:prstGeom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996692" y="2135725"/>
              <a:ext cx="201705" cy="15464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CO" dirty="0" smtClean="0"/>
            </a:p>
          </p:txBody>
        </p:sp>
        <p:cxnSp>
          <p:nvCxnSpPr>
            <p:cNvPr id="10" name="Straight Connector 9"/>
            <p:cNvCxnSpPr>
              <a:stCxn id="9" idx="1"/>
            </p:cNvCxnSpPr>
            <p:nvPr/>
          </p:nvCxnSpPr>
          <p:spPr>
            <a:xfrm flipH="1" flipV="1">
              <a:off x="7895768" y="2055043"/>
              <a:ext cx="130462" cy="103329"/>
            </a:xfrm>
            <a:prstGeom prst="line">
              <a:avLst/>
            </a:prstGeom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26380" y="1350259"/>
              <a:ext cx="1163074" cy="3512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200" dirty="0" smtClean="0"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 Pagos</a:t>
              </a:r>
              <a:endParaRPr lang="es-CO" sz="12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72" y="1510263"/>
            <a:ext cx="7753350" cy="316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940886" y="4671500"/>
            <a:ext cx="363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ECOSISTEMA</a:t>
            </a:r>
          </a:p>
        </p:txBody>
      </p:sp>
    </p:spTree>
    <p:extLst>
      <p:ext uri="{BB962C8B-B14F-4D97-AF65-F5344CB8AC3E}">
        <p14:creationId xmlns:p14="http://schemas.microsoft.com/office/powerpoint/2010/main" val="139051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Pods</a:t>
            </a:r>
            <a:endParaRPr lang="es-CO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8" y="540460"/>
            <a:ext cx="8534400" cy="1795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61" y="2242969"/>
            <a:ext cx="5338444" cy="283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54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Acceso línea de comando</a:t>
            </a:r>
            <a:endParaRPr lang="es-CO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203500"/>
            <a:ext cx="8534400" cy="1849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80" y="280273"/>
            <a:ext cx="5233988" cy="356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49" y="992505"/>
            <a:ext cx="951406" cy="85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284220" y="1242060"/>
            <a:ext cx="213360" cy="2667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" y="2034064"/>
            <a:ext cx="693757" cy="87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>
          <a:xfrm>
            <a:off x="1126023" y="2913221"/>
            <a:ext cx="323850" cy="25146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07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API Manager</a:t>
            </a:r>
            <a:br>
              <a:rPr lang="es-CO" dirty="0" smtClean="0"/>
            </a:b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495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948644" y="2949456"/>
            <a:ext cx="695769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5221" y="3004457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AWS</a:t>
            </a:r>
            <a:endParaRPr lang="es-CO" dirty="0"/>
          </a:p>
        </p:txBody>
      </p:sp>
      <p:sp>
        <p:nvSpPr>
          <p:cNvPr id="38" name="Rectangle 37"/>
          <p:cNvSpPr/>
          <p:nvPr/>
        </p:nvSpPr>
        <p:spPr>
          <a:xfrm>
            <a:off x="3578536" y="3575098"/>
            <a:ext cx="1670670" cy="7562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Manager</a:t>
            </a:r>
            <a:endParaRPr lang="es-CO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6440" y="3587407"/>
            <a:ext cx="983152" cy="75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Portal</a:t>
            </a:r>
            <a:endParaRPr lang="es-CO" sz="11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259263" y="3957061"/>
            <a:ext cx="293597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60" y="3702588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371686" y="3965542"/>
            <a:ext cx="14347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 API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publicaciones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Invita Consumidores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APP Consumidoras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 analítica de uso API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99885" y="4292541"/>
            <a:ext cx="0" cy="321349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45" y="4390558"/>
            <a:ext cx="298592" cy="41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47" y="4567459"/>
            <a:ext cx="288131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632936" y="4521557"/>
            <a:ext cx="132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Registran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Solicitan Publicación de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Crean nuevas versiones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90357" y="3141830"/>
            <a:ext cx="1670670" cy="44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</a:t>
            </a:r>
            <a:r>
              <a:rPr lang="es-CO" sz="1100" dirty="0" err="1" smtClean="0"/>
              <a:t>Analytics</a:t>
            </a:r>
            <a:endParaRPr lang="es-CO" sz="11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824317" y="325173"/>
            <a:ext cx="0" cy="26159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43" y="3514932"/>
            <a:ext cx="375311" cy="3753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279664" y="386776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Externos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Identifican APIs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Planes suscripción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Registran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Suscriben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Solicitan Aprobación APP a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Analítica de uso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922048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22048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863856" y="1504225"/>
            <a:ext cx="4351994" cy="83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81548" y="2080402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Paine</a:t>
            </a:r>
            <a:endParaRPr lang="es-CO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8518416" y="1024548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Liray</a:t>
            </a:r>
            <a:endParaRPr lang="es-CO" sz="900" dirty="0"/>
          </a:p>
        </p:txBody>
      </p:sp>
      <p:sp>
        <p:nvSpPr>
          <p:cNvPr id="62" name="Rectangle 61"/>
          <p:cNvSpPr/>
          <p:nvPr/>
        </p:nvSpPr>
        <p:spPr>
          <a:xfrm>
            <a:off x="6381822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81822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34" y="1151833"/>
            <a:ext cx="474834" cy="47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738" y="1034325"/>
            <a:ext cx="4766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2839814" y="153770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APPs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los 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635985" y="2061126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99646" y="2061126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635983" y="1912844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99646" y="1912844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5" name="Rectangle 74"/>
          <p:cNvSpPr/>
          <p:nvPr/>
        </p:nvSpPr>
        <p:spPr>
          <a:xfrm>
            <a:off x="4532921" y="1912842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707796" y="1912843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506580" y="1801875"/>
            <a:ext cx="402430" cy="323850"/>
            <a:chOff x="1433513" y="2510482"/>
            <a:chExt cx="402430" cy="323850"/>
          </a:xfrm>
        </p:grpSpPr>
        <p:sp>
          <p:nvSpPr>
            <p:cNvPr id="78" name="Oval 77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Rectangle 79"/>
          <p:cNvSpPr/>
          <p:nvPr/>
        </p:nvSpPr>
        <p:spPr>
          <a:xfrm>
            <a:off x="6477545" y="2311234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3164582" y="3965542"/>
            <a:ext cx="336866" cy="0"/>
          </a:xfrm>
          <a:prstGeom prst="straightConnector1">
            <a:avLst/>
          </a:prstGeom>
          <a:ln w="12700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90" name="TextBox 89"/>
          <p:cNvSpPr txBox="1"/>
          <p:nvPr/>
        </p:nvSpPr>
        <p:spPr>
          <a:xfrm>
            <a:off x="5256533" y="257464"/>
            <a:ext cx="567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900" dirty="0" smtClean="0"/>
              <a:t>DMZ</a:t>
            </a:r>
            <a:endParaRPr lang="es-CO" sz="900" dirty="0"/>
          </a:p>
        </p:txBody>
      </p:sp>
      <p:sp>
        <p:nvSpPr>
          <p:cNvPr id="91" name="TextBox 90"/>
          <p:cNvSpPr txBox="1"/>
          <p:nvPr/>
        </p:nvSpPr>
        <p:spPr>
          <a:xfrm>
            <a:off x="5824317" y="257464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smtClean="0"/>
              <a:t>INT BBN</a:t>
            </a:r>
            <a:endParaRPr lang="es-CO" sz="900" dirty="0"/>
          </a:p>
        </p:txBody>
      </p:sp>
      <p:sp>
        <p:nvSpPr>
          <p:cNvPr id="92" name="Rectangle 91"/>
          <p:cNvSpPr/>
          <p:nvPr/>
        </p:nvSpPr>
        <p:spPr>
          <a:xfrm>
            <a:off x="4407654" y="1255380"/>
            <a:ext cx="757029" cy="219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359212" y="2710270"/>
            <a:ext cx="0" cy="861722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813793" y="2311234"/>
            <a:ext cx="592268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Elbow Connector 97"/>
          <p:cNvCxnSpPr>
            <a:stCxn id="76" idx="2"/>
            <a:endCxn id="96" idx="3"/>
          </p:cNvCxnSpPr>
          <p:nvPr/>
        </p:nvCxnSpPr>
        <p:spPr>
          <a:xfrm rot="5400000">
            <a:off x="6196006" y="1482549"/>
            <a:ext cx="197891" cy="1777780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2" name="Elbow Connector 101"/>
          <p:cNvCxnSpPr>
            <a:endCxn id="49" idx="1"/>
          </p:cNvCxnSpPr>
          <p:nvPr/>
        </p:nvCxnSpPr>
        <p:spPr>
          <a:xfrm rot="16200000" flipH="1">
            <a:off x="5314838" y="2686382"/>
            <a:ext cx="732367" cy="618671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635985" y="1070032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999646" y="1070032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635983" y="921750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4999646" y="921750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22" name="Rectangle 121"/>
          <p:cNvSpPr/>
          <p:nvPr/>
        </p:nvSpPr>
        <p:spPr>
          <a:xfrm>
            <a:off x="4532921" y="921748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600080" y="609010"/>
            <a:ext cx="134312" cy="18401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s-CO" sz="800" dirty="0" smtClean="0">
                <a:solidFill>
                  <a:schemeClr val="tx1"/>
                </a:solidFill>
              </a:rPr>
              <a:t>LB </a:t>
            </a:r>
          </a:p>
          <a:p>
            <a:endParaRPr lang="es-CO" sz="800" dirty="0">
              <a:solidFill>
                <a:schemeClr val="tx1"/>
              </a:solidFill>
            </a:endParaRPr>
          </a:p>
          <a:p>
            <a:r>
              <a:rPr lang="es-CO" sz="800" dirty="0" smtClean="0">
                <a:solidFill>
                  <a:schemeClr val="tx1"/>
                </a:solidFill>
              </a:rPr>
              <a:t>F5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707796" y="838811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6506580" y="727843"/>
            <a:ext cx="402430" cy="323850"/>
            <a:chOff x="1433513" y="2510482"/>
            <a:chExt cx="402430" cy="323850"/>
          </a:xfrm>
        </p:grpSpPr>
        <p:sp>
          <p:nvSpPr>
            <p:cNvPr id="129" name="Oval 128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0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1" name="Rectangle 130"/>
          <p:cNvSpPr/>
          <p:nvPr/>
        </p:nvSpPr>
        <p:spPr>
          <a:xfrm>
            <a:off x="6477545" y="1237202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085489" y="2311234"/>
            <a:ext cx="547447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4" name="Elbow Connector 133"/>
          <p:cNvCxnSpPr>
            <a:stCxn id="132" idx="0"/>
            <a:endCxn id="80" idx="1"/>
          </p:cNvCxnSpPr>
          <p:nvPr/>
        </p:nvCxnSpPr>
        <p:spPr>
          <a:xfrm rot="16200000" flipH="1">
            <a:off x="5374583" y="1295864"/>
            <a:ext cx="87592" cy="2118332"/>
          </a:xfrm>
          <a:prstGeom prst="bentConnector4">
            <a:avLst>
              <a:gd name="adj1" fmla="val -119699"/>
              <a:gd name="adj2" fmla="val 7853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5145250" y="3705156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2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4199761" y="4265475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1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227768" y="3004482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3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6720377" y="2211086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4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6729750" y="1367584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4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Usuarios internos</a:t>
            </a:r>
            <a:endParaRPr lang="es-CO" dirty="0"/>
          </a:p>
        </p:txBody>
      </p:sp>
      <p:grpSp>
        <p:nvGrpSpPr>
          <p:cNvPr id="64" name="Group 63"/>
          <p:cNvGrpSpPr/>
          <p:nvPr/>
        </p:nvGrpSpPr>
        <p:grpSpPr>
          <a:xfrm>
            <a:off x="7992448" y="4343677"/>
            <a:ext cx="914400" cy="616117"/>
            <a:chOff x="5994083" y="3210162"/>
            <a:chExt cx="914400" cy="616117"/>
          </a:xfrm>
        </p:grpSpPr>
        <p:pic>
          <p:nvPicPr>
            <p:cNvPr id="65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75375" y="3210162"/>
              <a:ext cx="488016" cy="446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5994083" y="3623951"/>
              <a:ext cx="914400" cy="20232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s-CO" sz="1100" dirty="0" err="1" smtClean="0">
                  <a:latin typeface="Abel" panose="02000506030000020004" pitchFamily="2" charset="0"/>
                  <a:cs typeface="Calibri" panose="020F0502020204030204" pitchFamily="34" charset="0"/>
                </a:rPr>
                <a:t>Admin</a:t>
              </a:r>
              <a:endParaRPr lang="es-CO" sz="1100" dirty="0">
                <a:latin typeface="Abel" panose="02000506030000020004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948644" y="1198462"/>
            <a:ext cx="8111536" cy="3784760"/>
          </a:xfrm>
          <a:prstGeom prst="ellipse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20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948644" y="2949456"/>
            <a:ext cx="695769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5221" y="3004457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AWS</a:t>
            </a:r>
            <a:endParaRPr lang="es-CO" dirty="0"/>
          </a:p>
        </p:txBody>
      </p:sp>
      <p:sp>
        <p:nvSpPr>
          <p:cNvPr id="38" name="Rectangle 37"/>
          <p:cNvSpPr/>
          <p:nvPr/>
        </p:nvSpPr>
        <p:spPr>
          <a:xfrm>
            <a:off x="3578536" y="3575098"/>
            <a:ext cx="1670670" cy="7562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Manager</a:t>
            </a:r>
            <a:endParaRPr lang="es-CO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6440" y="3587407"/>
            <a:ext cx="983152" cy="75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Portal</a:t>
            </a:r>
            <a:endParaRPr lang="es-CO" sz="11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259263" y="3957061"/>
            <a:ext cx="293597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60" y="3702588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371686" y="3965542"/>
            <a:ext cx="14347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 API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publicaciones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Invita Consumidores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APP Consumidoras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 analítica de uso API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99885" y="4292541"/>
            <a:ext cx="0" cy="321349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45" y="4390558"/>
            <a:ext cx="298592" cy="41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47" y="4567459"/>
            <a:ext cx="288131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632936" y="4521557"/>
            <a:ext cx="132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Registran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Solicitan Publicación de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Crean nuevas versiones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90357" y="3141830"/>
            <a:ext cx="1670670" cy="44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</a:t>
            </a:r>
            <a:r>
              <a:rPr lang="es-CO" sz="1100" dirty="0" err="1" smtClean="0"/>
              <a:t>Analytics</a:t>
            </a:r>
            <a:endParaRPr lang="es-CO" sz="11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824317" y="325173"/>
            <a:ext cx="0" cy="26159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43" y="3514932"/>
            <a:ext cx="375311" cy="3753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279664" y="386776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Externos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Identifican APIs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Planes suscripción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Registran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Suscriben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Solicitan Aprobación APP a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Analítica de uso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922048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22048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863856" y="1504225"/>
            <a:ext cx="4351994" cy="83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81548" y="2080402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Paine</a:t>
            </a:r>
            <a:endParaRPr lang="es-CO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8518416" y="1024548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Liray</a:t>
            </a:r>
            <a:endParaRPr lang="es-CO" sz="900" dirty="0"/>
          </a:p>
        </p:txBody>
      </p:sp>
      <p:sp>
        <p:nvSpPr>
          <p:cNvPr id="62" name="Rectangle 61"/>
          <p:cNvSpPr/>
          <p:nvPr/>
        </p:nvSpPr>
        <p:spPr>
          <a:xfrm>
            <a:off x="6381822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81822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65" y="1145365"/>
            <a:ext cx="474834" cy="47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69" y="1027857"/>
            <a:ext cx="4766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2515045" y="1531235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APPs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los 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635985" y="2061126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99646" y="2061126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635983" y="1912844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99646" y="1912844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5" name="Rectangle 74"/>
          <p:cNvSpPr/>
          <p:nvPr/>
        </p:nvSpPr>
        <p:spPr>
          <a:xfrm>
            <a:off x="4532921" y="1912842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707796" y="1912843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506580" y="1801875"/>
            <a:ext cx="402430" cy="323850"/>
            <a:chOff x="1433513" y="2510482"/>
            <a:chExt cx="402430" cy="323850"/>
          </a:xfrm>
        </p:grpSpPr>
        <p:sp>
          <p:nvSpPr>
            <p:cNvPr id="78" name="Oval 77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Rectangle 79"/>
          <p:cNvSpPr/>
          <p:nvPr/>
        </p:nvSpPr>
        <p:spPr>
          <a:xfrm>
            <a:off x="6477545" y="2311234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3164582" y="3965542"/>
            <a:ext cx="336866" cy="0"/>
          </a:xfrm>
          <a:prstGeom prst="straightConnector1">
            <a:avLst/>
          </a:prstGeom>
          <a:ln w="12700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90" name="TextBox 89"/>
          <p:cNvSpPr txBox="1"/>
          <p:nvPr/>
        </p:nvSpPr>
        <p:spPr>
          <a:xfrm>
            <a:off x="5256533" y="257464"/>
            <a:ext cx="567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900" dirty="0" smtClean="0"/>
              <a:t>DMZ</a:t>
            </a:r>
            <a:endParaRPr lang="es-CO" sz="900" dirty="0"/>
          </a:p>
        </p:txBody>
      </p:sp>
      <p:sp>
        <p:nvSpPr>
          <p:cNvPr id="91" name="TextBox 90"/>
          <p:cNvSpPr txBox="1"/>
          <p:nvPr/>
        </p:nvSpPr>
        <p:spPr>
          <a:xfrm>
            <a:off x="5824317" y="257464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smtClean="0"/>
              <a:t>INT BBN</a:t>
            </a:r>
            <a:endParaRPr lang="es-CO" sz="900" dirty="0"/>
          </a:p>
        </p:txBody>
      </p:sp>
      <p:sp>
        <p:nvSpPr>
          <p:cNvPr id="92" name="Rectangle 91"/>
          <p:cNvSpPr/>
          <p:nvPr/>
        </p:nvSpPr>
        <p:spPr>
          <a:xfrm>
            <a:off x="4407654" y="1255380"/>
            <a:ext cx="757029" cy="219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359212" y="2710270"/>
            <a:ext cx="0" cy="861722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813793" y="2311234"/>
            <a:ext cx="592268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Elbow Connector 97"/>
          <p:cNvCxnSpPr>
            <a:stCxn id="76" idx="2"/>
            <a:endCxn id="96" idx="3"/>
          </p:cNvCxnSpPr>
          <p:nvPr/>
        </p:nvCxnSpPr>
        <p:spPr>
          <a:xfrm rot="5400000">
            <a:off x="6196006" y="1482549"/>
            <a:ext cx="197891" cy="1777780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2" name="Elbow Connector 101"/>
          <p:cNvCxnSpPr>
            <a:endCxn id="49" idx="1"/>
          </p:cNvCxnSpPr>
          <p:nvPr/>
        </p:nvCxnSpPr>
        <p:spPr>
          <a:xfrm rot="16200000" flipH="1">
            <a:off x="5314838" y="2686382"/>
            <a:ext cx="732367" cy="618671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635985" y="1070032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999646" y="1070032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635983" y="921750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4999646" y="921750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22" name="Rectangle 121"/>
          <p:cNvSpPr/>
          <p:nvPr/>
        </p:nvSpPr>
        <p:spPr>
          <a:xfrm>
            <a:off x="4532921" y="921748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707796" y="838811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6506580" y="727843"/>
            <a:ext cx="402430" cy="323850"/>
            <a:chOff x="1433513" y="2510482"/>
            <a:chExt cx="402430" cy="323850"/>
          </a:xfrm>
        </p:grpSpPr>
        <p:sp>
          <p:nvSpPr>
            <p:cNvPr id="129" name="Oval 128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0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1" name="Rectangle 130"/>
          <p:cNvSpPr/>
          <p:nvPr/>
        </p:nvSpPr>
        <p:spPr>
          <a:xfrm>
            <a:off x="6477545" y="1237202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085489" y="2311234"/>
            <a:ext cx="547447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4" name="Elbow Connector 133"/>
          <p:cNvCxnSpPr>
            <a:stCxn id="132" idx="0"/>
            <a:endCxn id="80" idx="1"/>
          </p:cNvCxnSpPr>
          <p:nvPr/>
        </p:nvCxnSpPr>
        <p:spPr>
          <a:xfrm rot="16200000" flipH="1">
            <a:off x="5374583" y="1295864"/>
            <a:ext cx="87592" cy="2118332"/>
          </a:xfrm>
          <a:prstGeom prst="bentConnector4">
            <a:avLst>
              <a:gd name="adj1" fmla="val -119699"/>
              <a:gd name="adj2" fmla="val 7853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2060381" y="3611286"/>
            <a:ext cx="172117" cy="187740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tx1"/>
                </a:solidFill>
              </a:rPr>
              <a:t>1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210803" y="3673179"/>
            <a:ext cx="172117" cy="187740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2" name="Oval 141"/>
          <p:cNvSpPr/>
          <p:nvPr/>
        </p:nvSpPr>
        <p:spPr>
          <a:xfrm>
            <a:off x="3285500" y="882292"/>
            <a:ext cx="172117" cy="187740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3" name="Oval 142"/>
          <p:cNvSpPr/>
          <p:nvPr/>
        </p:nvSpPr>
        <p:spPr>
          <a:xfrm>
            <a:off x="6392101" y="651071"/>
            <a:ext cx="172117" cy="187740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tx1"/>
                </a:solidFill>
              </a:rPr>
              <a:t>5</a:t>
            </a:r>
            <a:endParaRPr lang="es-CO" sz="1200" dirty="0">
              <a:solidFill>
                <a:schemeClr val="tx1"/>
              </a:solidFill>
            </a:endParaRPr>
          </a:p>
        </p:txBody>
      </p:sp>
      <p:cxnSp>
        <p:nvCxnSpPr>
          <p:cNvPr id="64" name="Elbow Connector 63"/>
          <p:cNvCxnSpPr>
            <a:endCxn id="67" idx="1"/>
          </p:cNvCxnSpPr>
          <p:nvPr/>
        </p:nvCxnSpPr>
        <p:spPr>
          <a:xfrm rot="5400000" flipH="1" flipV="1">
            <a:off x="1051648" y="2178551"/>
            <a:ext cx="2080202" cy="49203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3246956" y="1461454"/>
            <a:ext cx="172117" cy="187740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5" name="Elbow Connector 64"/>
          <p:cNvCxnSpPr/>
          <p:nvPr/>
        </p:nvCxnSpPr>
        <p:spPr>
          <a:xfrm>
            <a:off x="3080084" y="1401189"/>
            <a:ext cx="498452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588434" y="470643"/>
            <a:ext cx="134312" cy="18401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s-CO" sz="800" dirty="0" smtClean="0">
                <a:solidFill>
                  <a:schemeClr val="tx1"/>
                </a:solidFill>
              </a:rPr>
              <a:t>LB</a:t>
            </a:r>
          </a:p>
          <a:p>
            <a:endParaRPr lang="es-CO" sz="800" dirty="0">
              <a:solidFill>
                <a:schemeClr val="tx1"/>
              </a:solidFill>
            </a:endParaRPr>
          </a:p>
          <a:p>
            <a:r>
              <a:rPr lang="es-CO" sz="800" dirty="0" smtClean="0">
                <a:solidFill>
                  <a:schemeClr val="tx1"/>
                </a:solidFill>
              </a:rPr>
              <a:t>F5</a:t>
            </a:r>
            <a:endParaRPr lang="es-CO" sz="800" dirty="0">
              <a:solidFill>
                <a:schemeClr val="tx1"/>
              </a:solidFill>
            </a:endParaRPr>
          </a:p>
        </p:txBody>
      </p:sp>
      <p:cxnSp>
        <p:nvCxnSpPr>
          <p:cNvPr id="81" name="Elbow Connector 80"/>
          <p:cNvCxnSpPr>
            <a:stCxn id="68" idx="3"/>
          </p:cNvCxnSpPr>
          <p:nvPr/>
        </p:nvCxnSpPr>
        <p:spPr>
          <a:xfrm flipV="1">
            <a:off x="3164582" y="1137140"/>
            <a:ext cx="413954" cy="125667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381822" y="1776060"/>
            <a:ext cx="172117" cy="187740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tx1"/>
                </a:solidFill>
              </a:rPr>
              <a:t>5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7116401" y="2424567"/>
            <a:ext cx="172117" cy="187740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tx1"/>
                </a:solidFill>
              </a:rPr>
              <a:t>6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323850" y="141685"/>
            <a:ext cx="6923088" cy="4857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333333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333333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333333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333333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33333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33333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33333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33333"/>
                </a:solidFill>
                <a:latin typeface="Arial" charset="0"/>
              </a:defRPr>
            </a:lvl9pPr>
          </a:lstStyle>
          <a:p>
            <a:r>
              <a:rPr lang="es-CO" kern="0" dirty="0" smtClean="0"/>
              <a:t>Usuarios Externos</a:t>
            </a:r>
            <a:endParaRPr lang="es-CO" kern="0" dirty="0"/>
          </a:p>
        </p:txBody>
      </p:sp>
    </p:spTree>
    <p:extLst>
      <p:ext uri="{BB962C8B-B14F-4D97-AF65-F5344CB8AC3E}">
        <p14:creationId xmlns:p14="http://schemas.microsoft.com/office/powerpoint/2010/main" val="86983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Manager</a:t>
            </a:r>
            <a:endParaRPr lang="es-CO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55" y="654050"/>
            <a:ext cx="568519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9" y="895349"/>
            <a:ext cx="902721" cy="367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7188" y="1501417"/>
            <a:ext cx="914400" cy="616117"/>
            <a:chOff x="5994083" y="3210162"/>
            <a:chExt cx="914400" cy="61611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75375" y="3210162"/>
              <a:ext cx="488016" cy="446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94083" y="3623951"/>
              <a:ext cx="914400" cy="20232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s-CO" sz="1100" dirty="0" err="1" smtClean="0">
                  <a:latin typeface="Abel" panose="02000506030000020004" pitchFamily="2" charset="0"/>
                  <a:cs typeface="Calibri" panose="020F0502020204030204" pitchFamily="34" charset="0"/>
                </a:rPr>
                <a:t>Admin</a:t>
              </a:r>
              <a:endParaRPr lang="es-CO" sz="1100" dirty="0">
                <a:latin typeface="Abel" panose="02000506030000020004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V="1">
            <a:off x="1089660" y="1310640"/>
            <a:ext cx="677229" cy="414140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89660" y="1724780"/>
            <a:ext cx="677229" cy="96400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089660" y="1584960"/>
            <a:ext cx="677229" cy="139818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89660" y="1724778"/>
            <a:ext cx="677229" cy="401202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89660" y="1724780"/>
            <a:ext cx="643414" cy="675520"/>
          </a:xfrm>
          <a:prstGeom prst="straightConnector1">
            <a:avLst/>
          </a:prstGeom>
          <a:ln w="12700">
            <a:solidFill>
              <a:srgbClr val="7F98D7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4" name="TextBox 23"/>
          <p:cNvSpPr txBox="1"/>
          <p:nvPr/>
        </p:nvSpPr>
        <p:spPr>
          <a:xfrm>
            <a:off x="1365647" y="1359020"/>
            <a:ext cx="251460" cy="2387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X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65647" y="1511697"/>
            <a:ext cx="251460" cy="2387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X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7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Resources</a:t>
            </a:r>
            <a:r>
              <a:rPr lang="es-CO" dirty="0" smtClean="0"/>
              <a:t> &gt; </a:t>
            </a:r>
            <a:r>
              <a:rPr lang="es-CO" dirty="0" err="1" smtClean="0"/>
              <a:t>User</a:t>
            </a:r>
            <a:r>
              <a:rPr lang="es-CO" dirty="0" smtClean="0"/>
              <a:t> </a:t>
            </a:r>
            <a:r>
              <a:rPr lang="es-CO" dirty="0" err="1" smtClean="0"/>
              <a:t>Registries</a:t>
            </a:r>
            <a:endParaRPr lang="es-CO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" y="502920"/>
            <a:ext cx="5929312" cy="2443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37" y="2793272"/>
            <a:ext cx="4185460" cy="1588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b="43522"/>
          <a:stretch/>
        </p:blipFill>
        <p:spPr bwMode="auto">
          <a:xfrm>
            <a:off x="83820" y="575311"/>
            <a:ext cx="438150" cy="235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0" y="1649730"/>
            <a:ext cx="575310" cy="36195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79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OIDC </a:t>
            </a:r>
            <a:r>
              <a:rPr lang="es-CO" dirty="0" err="1" smtClean="0"/>
              <a:t>User</a:t>
            </a:r>
            <a:r>
              <a:rPr lang="es-CO" dirty="0" smtClean="0"/>
              <a:t> </a:t>
            </a:r>
            <a:r>
              <a:rPr lang="es-CO" dirty="0" err="1" smtClean="0"/>
              <a:t>Registry</a:t>
            </a:r>
            <a:endParaRPr lang="es-CO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2" y="777240"/>
            <a:ext cx="2735235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934" y="777240"/>
            <a:ext cx="2859786" cy="421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40" y="777240"/>
            <a:ext cx="2773680" cy="417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78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Configuraciones </a:t>
            </a:r>
            <a:r>
              <a:rPr lang="es-CO" dirty="0" err="1" smtClean="0"/>
              <a:t>KeyCloack</a:t>
            </a:r>
            <a:endParaRPr lang="es-CO" dirty="0"/>
          </a:p>
        </p:txBody>
      </p:sp>
      <p:pic>
        <p:nvPicPr>
          <p:cNvPr id="450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638902"/>
            <a:ext cx="3203181" cy="179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343696"/>
            <a:ext cx="3471863" cy="196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3010599"/>
            <a:ext cx="4229100" cy="213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60" y="160337"/>
            <a:ext cx="3444240" cy="488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1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Recursos</a:t>
            </a:r>
            <a:endParaRPr lang="es-CO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69289"/>
            <a:ext cx="4199572" cy="4379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90500" y="1470660"/>
            <a:ext cx="662940" cy="32766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grpSp>
        <p:nvGrpSpPr>
          <p:cNvPr id="6" name="Group 5"/>
          <p:cNvGrpSpPr/>
          <p:nvPr/>
        </p:nvGrpSpPr>
        <p:grpSpPr>
          <a:xfrm>
            <a:off x="5045207" y="1644113"/>
            <a:ext cx="809625" cy="1713385"/>
            <a:chOff x="3846196" y="1368744"/>
            <a:chExt cx="809625" cy="171338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196" y="2556636"/>
              <a:ext cx="809625" cy="525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196" y="1368744"/>
              <a:ext cx="809625" cy="1187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763" y="1565445"/>
            <a:ext cx="666878" cy="72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763" y="3011059"/>
            <a:ext cx="666878" cy="72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713752" y="1817785"/>
            <a:ext cx="356235" cy="151988"/>
            <a:chOff x="5593080" y="1040410"/>
            <a:chExt cx="906780" cy="461140"/>
          </a:xfrm>
        </p:grpSpPr>
        <p:sp>
          <p:nvSpPr>
            <p:cNvPr id="12" name="Oval 11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grpSp>
        <p:nvGrpSpPr>
          <p:cNvPr id="15" name="Group 14"/>
          <p:cNvGrpSpPr/>
          <p:nvPr/>
        </p:nvGrpSpPr>
        <p:grpSpPr>
          <a:xfrm>
            <a:off x="7713752" y="3133621"/>
            <a:ext cx="356235" cy="151988"/>
            <a:chOff x="5593080" y="1040410"/>
            <a:chExt cx="906780" cy="461140"/>
          </a:xfrm>
        </p:grpSpPr>
        <p:sp>
          <p:nvSpPr>
            <p:cNvPr id="16" name="Oval 15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cxnSp>
      </p:grpSp>
      <p:sp>
        <p:nvSpPr>
          <p:cNvPr id="19" name="TextBox 18"/>
          <p:cNvSpPr txBox="1"/>
          <p:nvPr/>
        </p:nvSpPr>
        <p:spPr>
          <a:xfrm>
            <a:off x="7740998" y="2023410"/>
            <a:ext cx="415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91117" y="3285609"/>
            <a:ext cx="715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WebService</a:t>
            </a:r>
            <a:endParaRPr lang="es-CO" sz="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CO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Provider</a:t>
            </a:r>
            <a:endParaRPr lang="es-CO" sz="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170197" y="1568119"/>
            <a:ext cx="383541" cy="151988"/>
            <a:chOff x="4971186" y="1176338"/>
            <a:chExt cx="383541" cy="268400"/>
          </a:xfrm>
        </p:grpSpPr>
        <p:grpSp>
          <p:nvGrpSpPr>
            <p:cNvPr id="22" name="Group 21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23" name="Rectangle 22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61057" y="1696800"/>
            <a:ext cx="66075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 </a:t>
            </a:r>
            <a:r>
              <a:rPr lang="es-CO" sz="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</a:t>
            </a:r>
            <a:endParaRPr lang="es-CO" sz="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170197" y="2320594"/>
            <a:ext cx="383541" cy="151988"/>
            <a:chOff x="4971186" y="1176338"/>
            <a:chExt cx="383541" cy="268400"/>
          </a:xfrm>
        </p:grpSpPr>
        <p:grpSp>
          <p:nvGrpSpPr>
            <p:cNvPr id="29" name="Group 28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30" name="Rectangle 29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961057" y="2449275"/>
            <a:ext cx="66075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 </a:t>
            </a:r>
            <a:r>
              <a:rPr lang="es-CO" sz="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</a:t>
            </a:r>
            <a:endParaRPr lang="es-CO" sz="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19107" y="1255721"/>
            <a:ext cx="914400" cy="3236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1100" b="1" dirty="0" smtClean="0">
                <a:latin typeface="Abel" panose="02000506030000020004" pitchFamily="2" charset="0"/>
                <a:cs typeface="Calibri" panose="020F0502020204030204" pitchFamily="34" charset="0"/>
              </a:rPr>
              <a:t>TLS </a:t>
            </a:r>
            <a:r>
              <a:rPr lang="es-CO" sz="1100" b="1" dirty="0" err="1" smtClean="0">
                <a:latin typeface="Abel" panose="02000506030000020004" pitchFamily="2" charset="0"/>
                <a:cs typeface="Calibri" panose="020F0502020204030204" pitchFamily="34" charset="0"/>
              </a:rPr>
              <a:t>Client</a:t>
            </a:r>
            <a:r>
              <a:rPr lang="es-CO" sz="1100" b="1" dirty="0" smtClean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  <a:r>
              <a:rPr lang="es-CO" sz="1100" b="1" dirty="0" err="1" smtClean="0">
                <a:latin typeface="Abel" panose="02000506030000020004" pitchFamily="2" charset="0"/>
                <a:cs typeface="Calibri" panose="020F0502020204030204" pitchFamily="34" charset="0"/>
              </a:rPr>
              <a:t>Profiles</a:t>
            </a:r>
            <a:endParaRPr lang="es-CO" sz="1100" b="1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42" name="Left Bracket 41"/>
          <p:cNvSpPr/>
          <p:nvPr/>
        </p:nvSpPr>
        <p:spPr>
          <a:xfrm rot="5400000">
            <a:off x="6230504" y="1055316"/>
            <a:ext cx="209550" cy="1048020"/>
          </a:xfrm>
          <a:prstGeom prst="leftBracket">
            <a:avLst>
              <a:gd name="adj" fmla="val 23672"/>
            </a:avLst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11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Componentes APIC</a:t>
            </a:r>
            <a:endParaRPr lang="es-CO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64" y="654050"/>
            <a:ext cx="3774971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974135" y="3309341"/>
            <a:ext cx="2522164" cy="1189430"/>
            <a:chOff x="5888411" y="3376613"/>
            <a:chExt cx="2522164" cy="1189430"/>
          </a:xfrm>
        </p:grpSpPr>
        <p:pic>
          <p:nvPicPr>
            <p:cNvPr id="5" name="Picture 2" descr="C:\Users\mtorres\Pictures\DataPower_IDG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88411" y="3376613"/>
              <a:ext cx="2522164" cy="118943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/>
          </p:nvSpPr>
          <p:spPr>
            <a:xfrm>
              <a:off x="6416724" y="4254977"/>
              <a:ext cx="163698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105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Datapower</a:t>
              </a:r>
              <a:r>
                <a:rPr lang="es-CO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API Gateway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9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OAuth</a:t>
            </a:r>
            <a:r>
              <a:rPr lang="es-CO" dirty="0" smtClean="0"/>
              <a:t> </a:t>
            </a:r>
            <a:r>
              <a:rPr lang="es-CO" dirty="0" err="1" smtClean="0"/>
              <a:t>Provider</a:t>
            </a:r>
            <a:endParaRPr lang="es-CO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35812"/>
            <a:ext cx="8534400" cy="297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28600" y="1988820"/>
            <a:ext cx="792480" cy="50292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5" name="Rounded Rectangular Callout 4"/>
          <p:cNvSpPr/>
          <p:nvPr/>
        </p:nvSpPr>
        <p:spPr>
          <a:xfrm>
            <a:off x="5295900" y="243840"/>
            <a:ext cx="3215640" cy="1234440"/>
          </a:xfrm>
          <a:prstGeom prst="wedgeRoundRectCallout">
            <a:avLst>
              <a:gd name="adj1" fmla="val 32390"/>
              <a:gd name="adj2" fmla="val 6512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dirty="0" smtClean="0"/>
              <a:t>Esto es responsabilidad de un actor de Seguridad</a:t>
            </a:r>
          </a:p>
          <a:p>
            <a:pPr algn="ctr"/>
            <a:r>
              <a:rPr lang="es-CO" dirty="0" smtClean="0"/>
              <a:t>No de administrador ni de desarrollador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6216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Creación de proveedor nativo</a:t>
            </a:r>
            <a:endParaRPr lang="es-CO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64" y="652463"/>
            <a:ext cx="3132634" cy="394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00766"/>
            <a:ext cx="4262438" cy="2645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9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Native</a:t>
            </a:r>
            <a:r>
              <a:rPr lang="es-CO" dirty="0" smtClean="0"/>
              <a:t> </a:t>
            </a:r>
            <a:r>
              <a:rPr lang="es-CO" dirty="0" err="1" smtClean="0"/>
              <a:t>Oauth</a:t>
            </a:r>
            <a:r>
              <a:rPr lang="es-CO" dirty="0" smtClean="0"/>
              <a:t> </a:t>
            </a:r>
            <a:r>
              <a:rPr lang="es-CO" dirty="0" err="1" smtClean="0"/>
              <a:t>Provider</a:t>
            </a:r>
            <a:endParaRPr lang="es-CO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22" y="507682"/>
            <a:ext cx="3484258" cy="4515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8" y="652463"/>
            <a:ext cx="3312982" cy="394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1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Manage</a:t>
            </a:r>
            <a:r>
              <a:rPr lang="es-CO" dirty="0" smtClean="0"/>
              <a:t> &gt; </a:t>
            </a:r>
            <a:r>
              <a:rPr lang="es-CO" dirty="0" err="1" smtClean="0"/>
              <a:t>Sandbox</a:t>
            </a:r>
            <a:r>
              <a:rPr lang="es-CO" dirty="0" smtClean="0"/>
              <a:t> &gt; </a:t>
            </a:r>
            <a:r>
              <a:rPr lang="es-CO" dirty="0" err="1" smtClean="0"/>
              <a:t>Settings</a:t>
            </a:r>
            <a:endParaRPr lang="es-CO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610913"/>
            <a:ext cx="4262437" cy="202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03307"/>
            <a:ext cx="4262438" cy="144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8252460" y="2087880"/>
            <a:ext cx="480060" cy="342900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5935980" y="2259330"/>
            <a:ext cx="2316480" cy="354330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8313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37163"/>
            <a:ext cx="7228366" cy="327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41960" y="2125980"/>
            <a:ext cx="579120" cy="40386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56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Asignación de Rol</a:t>
            </a:r>
            <a:endParaRPr lang="es-CO" dirty="0"/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816" y="654050"/>
            <a:ext cx="533046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302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Definición de permisos por rol</a:t>
            </a:r>
            <a:endParaRPr lang="es-CO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83" y="654050"/>
            <a:ext cx="5469534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6720840" y="647700"/>
            <a:ext cx="838200" cy="381000"/>
          </a:xfrm>
          <a:prstGeom prst="ellipse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5" name="TextBox 4"/>
          <p:cNvSpPr txBox="1"/>
          <p:nvPr/>
        </p:nvSpPr>
        <p:spPr>
          <a:xfrm>
            <a:off x="7559040" y="701040"/>
            <a:ext cx="914400" cy="2743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Adicionar Roles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103620" y="2156460"/>
            <a:ext cx="838200" cy="381000"/>
          </a:xfrm>
          <a:prstGeom prst="ellipse">
            <a:avLst/>
          </a:prstGeom>
          <a:noFill/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8" name="TextBox 7"/>
          <p:cNvSpPr txBox="1"/>
          <p:nvPr/>
        </p:nvSpPr>
        <p:spPr>
          <a:xfrm>
            <a:off x="6941820" y="2209800"/>
            <a:ext cx="914400" cy="2743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Modificar Roles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85" y="647700"/>
            <a:ext cx="521970" cy="4175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51560" y="2430780"/>
            <a:ext cx="798195" cy="46482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569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92150"/>
            <a:ext cx="510299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60020" y="1996440"/>
            <a:ext cx="647700" cy="38100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2056171" cy="1102519"/>
          </a:xfrm>
        </p:spPr>
        <p:txBody>
          <a:bodyPr/>
          <a:lstStyle/>
          <a:p>
            <a:r>
              <a:rPr lang="es-CO" dirty="0" err="1" smtClean="0"/>
              <a:t>Drafts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smtClean="0"/>
              <a:t>Productos y APIs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96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Productos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Elemento que los consumidores pueden suscribir para invocar el API</a:t>
            </a:r>
            <a:endParaRPr lang="es-CO" dirty="0"/>
          </a:p>
        </p:txBody>
      </p:sp>
      <p:pic>
        <p:nvPicPr>
          <p:cNvPr id="1026" name="Picture 2" descr="Diagrama que muestra la jerarquía de productos, planes y APIs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66482"/>
            <a:ext cx="3947160" cy="3354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5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1376362"/>
            <a:ext cx="29813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10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Operaciones con </a:t>
            </a:r>
            <a:r>
              <a:rPr lang="es-CO" dirty="0" err="1" smtClean="0"/>
              <a:t>Drafts</a:t>
            </a:r>
            <a:endParaRPr lang="es-CO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API</a:t>
            </a:r>
          </a:p>
          <a:p>
            <a:pPr lvl="1"/>
            <a:r>
              <a:rPr lang="es-CO" dirty="0"/>
              <a:t>Creación de una definición de API</a:t>
            </a:r>
          </a:p>
          <a:p>
            <a:pPr lvl="1"/>
            <a:r>
              <a:rPr lang="es-CO" dirty="0"/>
              <a:t>Edición de una definición de API</a:t>
            </a:r>
          </a:p>
          <a:p>
            <a:pPr lvl="1"/>
            <a:r>
              <a:rPr lang="es-CO" dirty="0"/>
              <a:t>Activación de una API</a:t>
            </a:r>
          </a:p>
          <a:p>
            <a:pPr lvl="1"/>
            <a:r>
              <a:rPr lang="es-CO" dirty="0"/>
              <a:t>Prueba de una API con la herramienta de prueba </a:t>
            </a:r>
            <a:endParaRPr lang="es-CO" dirty="0" smtClean="0"/>
          </a:p>
          <a:p>
            <a:pPr lvl="1"/>
            <a:r>
              <a:rPr lang="es-CO" dirty="0" smtClean="0"/>
              <a:t>Despliegue </a:t>
            </a:r>
            <a:r>
              <a:rPr lang="es-CO" dirty="0"/>
              <a:t>de una API</a:t>
            </a:r>
          </a:p>
          <a:p>
            <a:pPr lvl="1"/>
            <a:r>
              <a:rPr lang="es-CO" dirty="0"/>
              <a:t>Publicación de una API</a:t>
            </a:r>
          </a:p>
          <a:p>
            <a:pPr lvl="1"/>
            <a:r>
              <a:rPr lang="es-CO" dirty="0"/>
              <a:t>Descarga de una definición de API</a:t>
            </a:r>
          </a:p>
          <a:p>
            <a:pPr lvl="1"/>
            <a:r>
              <a:rPr lang="es-CO" dirty="0" smtClean="0"/>
              <a:t>Eliminación de </a:t>
            </a:r>
            <a:r>
              <a:rPr lang="es-CO" dirty="0"/>
              <a:t>una definición de API</a:t>
            </a:r>
          </a:p>
        </p:txBody>
      </p:sp>
    </p:spTree>
    <p:extLst>
      <p:ext uri="{BB962C8B-B14F-4D97-AF65-F5344CB8AC3E}">
        <p14:creationId xmlns:p14="http://schemas.microsoft.com/office/powerpoint/2010/main" val="39456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Operaciones con </a:t>
            </a:r>
            <a:r>
              <a:rPr lang="es-CO" dirty="0" err="1" smtClean="0"/>
              <a:t>Drafts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Productos</a:t>
            </a:r>
          </a:p>
          <a:p>
            <a:pPr lvl="1"/>
            <a:r>
              <a:rPr lang="es-CO" dirty="0" smtClean="0"/>
              <a:t>Creación </a:t>
            </a:r>
            <a:r>
              <a:rPr lang="es-CO" dirty="0"/>
              <a:t>de un borrador de producto</a:t>
            </a:r>
          </a:p>
          <a:p>
            <a:pPr lvl="1"/>
            <a:r>
              <a:rPr lang="es-CO" dirty="0" err="1"/>
              <a:t>Download</a:t>
            </a:r>
            <a:r>
              <a:rPr lang="es-CO" dirty="0"/>
              <a:t> de </a:t>
            </a:r>
            <a:r>
              <a:rPr lang="es-CO" dirty="0" err="1"/>
              <a:t>draft</a:t>
            </a:r>
            <a:r>
              <a:rPr lang="es-CO" dirty="0"/>
              <a:t> de producto</a:t>
            </a:r>
          </a:p>
          <a:p>
            <a:pPr lvl="1"/>
            <a:r>
              <a:rPr lang="es-CO" dirty="0"/>
              <a:t>Edición de </a:t>
            </a:r>
            <a:r>
              <a:rPr lang="es-CO" dirty="0" err="1"/>
              <a:t>draft</a:t>
            </a:r>
            <a:r>
              <a:rPr lang="es-CO" dirty="0"/>
              <a:t> de producto</a:t>
            </a:r>
          </a:p>
          <a:p>
            <a:pPr lvl="1"/>
            <a:r>
              <a:rPr lang="es-CO" dirty="0"/>
              <a:t>Despliegue  de producto</a:t>
            </a:r>
          </a:p>
          <a:p>
            <a:pPr lvl="1"/>
            <a:r>
              <a:rPr lang="es-CO" dirty="0"/>
              <a:t>Publicación de producto</a:t>
            </a:r>
          </a:p>
          <a:p>
            <a:pPr lvl="1"/>
            <a:r>
              <a:rPr lang="es-CO" dirty="0"/>
              <a:t>Creación de una versión nueva del producto</a:t>
            </a:r>
          </a:p>
          <a:p>
            <a:pPr lvl="1"/>
            <a:r>
              <a:rPr lang="es-CO" dirty="0"/>
              <a:t>Eliminación de un producto</a:t>
            </a:r>
          </a:p>
        </p:txBody>
      </p:sp>
    </p:spTree>
    <p:extLst>
      <p:ext uri="{BB962C8B-B14F-4D97-AF65-F5344CB8AC3E}">
        <p14:creationId xmlns:p14="http://schemas.microsoft.com/office/powerpoint/2010/main" val="283493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07" y="654050"/>
            <a:ext cx="5592233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708660" y="1676400"/>
            <a:ext cx="6103620" cy="1965960"/>
          </a:xfrm>
          <a:prstGeom prst="roundRect">
            <a:avLst>
              <a:gd name="adj" fmla="val 6590"/>
            </a:avLst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r"/>
            <a:r>
              <a:rPr lang="es-CO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8660" y="3642360"/>
            <a:ext cx="6103620" cy="1089660"/>
          </a:xfrm>
          <a:prstGeom prst="roundRect">
            <a:avLst>
              <a:gd name="adj" fmla="val 6590"/>
            </a:avLst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r"/>
            <a:r>
              <a:rPr lang="es-CO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Productos</a:t>
            </a:r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676400"/>
            <a:ext cx="1236345" cy="1467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594982"/>
            <a:ext cx="1127591" cy="133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3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Políticas ejecutables dentro de API</a:t>
            </a:r>
            <a:endParaRPr lang="es-CO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13" y="896577"/>
            <a:ext cx="1462593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81" y="896577"/>
            <a:ext cx="1233584" cy="4119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39" y="1023536"/>
            <a:ext cx="1338835" cy="172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0350" y="701040"/>
            <a:ext cx="1659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para todo el flujo: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141" y="642661"/>
            <a:ext cx="17876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definir en el </a:t>
            </a:r>
            <a:r>
              <a:rPr lang="es-CO" sz="1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58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Definición de API</a:t>
            </a:r>
            <a:endParaRPr lang="es-CO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01" y="159963"/>
            <a:ext cx="4802879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032928"/>
            <a:ext cx="5989168" cy="3110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9" y="3792914"/>
            <a:ext cx="964882" cy="10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 rot="1923873">
            <a:off x="6229811" y="1993684"/>
            <a:ext cx="1438255" cy="3189061"/>
          </a:xfrm>
          <a:prstGeom prst="ellipse">
            <a:avLst/>
          </a:prstGeom>
          <a:solidFill>
            <a:srgbClr val="00B0F0">
              <a:alpha val="20000"/>
            </a:srgbClr>
          </a:solidFill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6" name="Right Arrow 5"/>
          <p:cNvSpPr/>
          <p:nvPr/>
        </p:nvSpPr>
        <p:spPr>
          <a:xfrm rot="2108299">
            <a:off x="7368540" y="3588961"/>
            <a:ext cx="617220" cy="792480"/>
          </a:xfrm>
          <a:prstGeom prst="rightArrow">
            <a:avLst/>
          </a:prstGeom>
          <a:solidFill>
            <a:srgbClr val="00B0F0"/>
          </a:solidFill>
          <a:ln w="12700">
            <a:solidFill>
              <a:srgbClr val="7F98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820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y Productos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Artefactos asociados a APIs y Productos: </a:t>
            </a:r>
            <a:r>
              <a:rPr lang="es-CO" b="1" dirty="0" err="1" smtClean="0"/>
              <a:t>drafts</a:t>
            </a:r>
            <a:endParaRPr lang="es-CO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739" y="1307987"/>
            <a:ext cx="964882" cy="10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97880" y="2360586"/>
            <a:ext cx="1790700" cy="3437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2000" dirty="0" smtClean="0">
                <a:latin typeface="Abel" panose="02000506030000020004" pitchFamily="2" charset="0"/>
                <a:cs typeface="Calibri" panose="020F0502020204030204" pitchFamily="34" charset="0"/>
              </a:rPr>
              <a:t>API (</a:t>
            </a:r>
            <a:r>
              <a:rPr lang="es-CO" sz="2000" dirty="0" err="1" smtClean="0">
                <a:latin typeface="Abel" panose="02000506030000020004" pitchFamily="2" charset="0"/>
                <a:cs typeface="Calibri" panose="020F0502020204030204" pitchFamily="34" charset="0"/>
              </a:rPr>
              <a:t>Swagger</a:t>
            </a:r>
            <a:r>
              <a:rPr lang="es-CO" sz="2000" dirty="0" smtClean="0">
                <a:latin typeface="Abel" panose="02000506030000020004" pitchFamily="2" charset="0"/>
                <a:cs typeface="Calibri" panose="020F0502020204030204" pitchFamily="34" charset="0"/>
              </a:rPr>
              <a:t>) </a:t>
            </a:r>
            <a:endParaRPr lang="es-CO" sz="20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2080" y="2360586"/>
            <a:ext cx="1790700" cy="3437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CO" sz="2000" dirty="0" smtClean="0">
                <a:latin typeface="Abel" panose="02000506030000020004" pitchFamily="2" charset="0"/>
                <a:cs typeface="Calibri" panose="020F0502020204030204" pitchFamily="34" charset="0"/>
              </a:rPr>
              <a:t>Producto </a:t>
            </a:r>
            <a:endParaRPr lang="es-CO" sz="20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89" y="1307987"/>
            <a:ext cx="964882" cy="10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54" y="2848551"/>
            <a:ext cx="2990851" cy="202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932" y="2802046"/>
            <a:ext cx="2626995" cy="2017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79" y="2280469"/>
            <a:ext cx="553879" cy="56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231119"/>
            <a:ext cx="666750" cy="60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8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se registra un API</a:t>
            </a:r>
            <a:endParaRPr lang="es-CO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" y="1063340"/>
            <a:ext cx="8534400" cy="198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9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Importar un API en ambiente</a:t>
            </a:r>
            <a:endParaRPr lang="es-CO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36" y="692150"/>
            <a:ext cx="3728388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80" y="1443620"/>
            <a:ext cx="4199809" cy="269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3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Importar Producto </a:t>
            </a:r>
            <a:r>
              <a:rPr lang="es-CO" dirty="0" err="1" smtClean="0"/>
              <a:t>draft</a:t>
            </a:r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9" y="1061778"/>
            <a:ext cx="5430127" cy="3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537" y="536180"/>
            <a:ext cx="2814552" cy="3120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53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Planes: Mecanismo de control de suscripción</a:t>
            </a:r>
            <a:endParaRPr lang="es-CO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0" y="654050"/>
            <a:ext cx="5416559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19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7F98D7"/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12700">
          <a:solidFill>
            <a:srgbClr val="7F98D7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lnDef>
    <a:txDef>
      <a:spPr>
        <a:noFill/>
      </a:spPr>
      <a:bodyPr wrap="square" rtlCol="0">
        <a:noAutofit/>
      </a:bodyPr>
      <a:lstStyle>
        <a:defPPr>
          <a:defRPr sz="1100" dirty="0" err="1">
            <a:latin typeface="Abel" panose="02000506030000020004" pitchFamily="2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192036</TotalTime>
  <Words>1660</Words>
  <Application>Microsoft Office PowerPoint</Application>
  <PresentationFormat>On-screen Show (16:9)</PresentationFormat>
  <Paragraphs>685</Paragraphs>
  <Slides>107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Diseño personalizado</vt:lpstr>
      <vt:lpstr>PowerPoint Presentation</vt:lpstr>
      <vt:lpstr>Taller Desarrollo de Configuraciones APIC</vt:lpstr>
      <vt:lpstr>Contexto APIConnect</vt:lpstr>
      <vt:lpstr>IBM API Connect</vt:lpstr>
      <vt:lpstr>Forrester 2018</vt:lpstr>
      <vt:lpstr>Gartner 2019</vt:lpstr>
      <vt:lpstr>¿Cuál se ajusta mejor a mis necesidades reales?</vt:lpstr>
      <vt:lpstr>Componentes APIC</vt:lpstr>
      <vt:lpstr>PowerPoint Presentation</vt:lpstr>
      <vt:lpstr>PowerPoint Presentation</vt:lpstr>
      <vt:lpstr>Cloud Manager</vt:lpstr>
      <vt:lpstr>Cloud Manager</vt:lpstr>
      <vt:lpstr>API Manager</vt:lpstr>
      <vt:lpstr>Entidades gobernadas en API Connect</vt:lpstr>
      <vt:lpstr>PowerPoint Presentation</vt:lpstr>
      <vt:lpstr>APIs &amp; Productos</vt:lpstr>
      <vt:lpstr>PowerPoint Presentation</vt:lpstr>
      <vt:lpstr>Definición API</vt:lpstr>
      <vt:lpstr>Definición Producto</vt:lpstr>
      <vt:lpstr>API Developer Portal</vt:lpstr>
      <vt:lpstr>API Analytics @ API Manager</vt:lpstr>
      <vt:lpstr>API Analytics @ API Developer Portal</vt:lpstr>
      <vt:lpstr>API Designer</vt:lpstr>
      <vt:lpstr>PowerPoint Presentation</vt:lpstr>
      <vt:lpstr>Topología alto nivel APIC</vt:lpstr>
      <vt:lpstr>Topología Cloud Mgr</vt:lpstr>
      <vt:lpstr>Definición de topología: Recursos</vt:lpstr>
      <vt:lpstr>Cloud Manager Usuarios/Miembros</vt:lpstr>
      <vt:lpstr>Definición de topología</vt:lpstr>
      <vt:lpstr>Configuración TLS</vt:lpstr>
      <vt:lpstr>TLS Server Profile</vt:lpstr>
      <vt:lpstr>TLS Server Profile</vt:lpstr>
      <vt:lpstr>KeyStores y TrustStores</vt:lpstr>
      <vt:lpstr>Keystores actuales</vt:lpstr>
      <vt:lpstr>TrustStores</vt:lpstr>
      <vt:lpstr>User Registries</vt:lpstr>
      <vt:lpstr>User Registries</vt:lpstr>
      <vt:lpstr>User Registries</vt:lpstr>
      <vt:lpstr>Topología</vt:lpstr>
      <vt:lpstr>Registro de API Gw</vt:lpstr>
      <vt:lpstr>En DP</vt:lpstr>
      <vt:lpstr>En DP: Flujo de API</vt:lpstr>
      <vt:lpstr>En DP: configuración</vt:lpstr>
      <vt:lpstr>API Gateway</vt:lpstr>
      <vt:lpstr>Analytics</vt:lpstr>
      <vt:lpstr>Portal</vt:lpstr>
      <vt:lpstr>Instalación AWS</vt:lpstr>
      <vt:lpstr>Amazon EKS</vt:lpstr>
      <vt:lpstr>Pasos de instalación</vt:lpstr>
      <vt:lpstr>Elementos de configuración de instalación</vt:lpstr>
      <vt:lpstr>Variables</vt:lpstr>
      <vt:lpstr>PowerPoint Presentation</vt:lpstr>
      <vt:lpstr>APICUP</vt:lpstr>
      <vt:lpstr>PowerPoint Presentation</vt:lpstr>
      <vt:lpstr>PowerPoint Presentation</vt:lpstr>
      <vt:lpstr>PowerPoint Presentation</vt:lpstr>
      <vt:lpstr>Control de Infraestructura AWS</vt:lpstr>
      <vt:lpstr>EKS</vt:lpstr>
      <vt:lpstr>Elementos en K8S</vt:lpstr>
      <vt:lpstr>Servicios </vt:lpstr>
      <vt:lpstr>CloudWatch Comportamiento como aplicación EKS</vt:lpstr>
      <vt:lpstr>Acceso a Consola AWS</vt:lpstr>
      <vt:lpstr>Dashboard Kubernetes</vt:lpstr>
      <vt:lpstr>Dashboard EKS</vt:lpstr>
      <vt:lpstr>EKS: CronJob</vt:lpstr>
      <vt:lpstr>Pods</vt:lpstr>
      <vt:lpstr>Pod API Gateway (datapower)</vt:lpstr>
      <vt:lpstr>logs</vt:lpstr>
      <vt:lpstr>datapower</vt:lpstr>
      <vt:lpstr>Pods</vt:lpstr>
      <vt:lpstr>Acceso línea de comando</vt:lpstr>
      <vt:lpstr>API Manager </vt:lpstr>
      <vt:lpstr>Usuarios internos</vt:lpstr>
      <vt:lpstr>PowerPoint Presentation</vt:lpstr>
      <vt:lpstr>API Manager</vt:lpstr>
      <vt:lpstr>Resources &gt; User Registries</vt:lpstr>
      <vt:lpstr>OIDC User Registry</vt:lpstr>
      <vt:lpstr>Configuraciones KeyCloack</vt:lpstr>
      <vt:lpstr>Recursos</vt:lpstr>
      <vt:lpstr>OAuth Provider</vt:lpstr>
      <vt:lpstr>Creación de proveedor nativo</vt:lpstr>
      <vt:lpstr>Native Oauth Provider</vt:lpstr>
      <vt:lpstr>Manage &gt; Sandbox &gt; Settings</vt:lpstr>
      <vt:lpstr>PowerPoint Presentation</vt:lpstr>
      <vt:lpstr>Asignación de Rol</vt:lpstr>
      <vt:lpstr>Definición de permisos por rol</vt:lpstr>
      <vt:lpstr>PowerPoint Presentation</vt:lpstr>
      <vt:lpstr>Drafts Productos y APIs</vt:lpstr>
      <vt:lpstr>Productos</vt:lpstr>
      <vt:lpstr>Operaciones con Drafts</vt:lpstr>
      <vt:lpstr>Operaciones con Drafts</vt:lpstr>
      <vt:lpstr>PowerPoint Presentation</vt:lpstr>
      <vt:lpstr>Políticas ejecutables dentro de API</vt:lpstr>
      <vt:lpstr>Definición de API</vt:lpstr>
      <vt:lpstr>API y Productos</vt:lpstr>
      <vt:lpstr>Como se registra un API</vt:lpstr>
      <vt:lpstr>Importar un API en ambiente</vt:lpstr>
      <vt:lpstr>Importar Producto draft</vt:lpstr>
      <vt:lpstr>Planes: Mecanismo de control de suscripción</vt:lpstr>
      <vt:lpstr>Detalle de Planes por operación</vt:lpstr>
      <vt:lpstr>Ciclo de vida de Producto</vt:lpstr>
      <vt:lpstr>Operaciones sobre Drafts</vt:lpstr>
      <vt:lpstr>Catálogos</vt:lpstr>
      <vt:lpstr>Stage y Publicación</vt:lpstr>
      <vt:lpstr>Sindicación de espacios</vt:lpstr>
      <vt:lpstr>Sindicación de espacios</vt:lpstr>
      <vt:lpstr>PowerPoint Presentation</vt:lpstr>
    </vt:vector>
  </TitlesOfParts>
  <Company>VCSOFT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Conceptos APIC y Administración de la plataforma-Material Temario</dc:title>
  <dc:creator>jaimev@vc-soft.com</dc:creator>
  <cp:keywords>APIC;VCSOFT;admin</cp:keywords>
  <cp:lastModifiedBy>jaimev@vc-soft.com</cp:lastModifiedBy>
  <cp:revision>1156</cp:revision>
  <dcterms:created xsi:type="dcterms:W3CDTF">2008-07-03T15:15:46Z</dcterms:created>
  <dcterms:modified xsi:type="dcterms:W3CDTF">2020-04-28T15:57:36Z</dcterms:modified>
</cp:coreProperties>
</file>